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32" r:id="rId4"/>
  </p:sldMasterIdLst>
  <p:notesMasterIdLst>
    <p:notesMasterId r:id="rId42"/>
  </p:notesMasterIdLst>
  <p:handoutMasterIdLst>
    <p:handoutMasterId r:id="rId43"/>
  </p:handoutMasterIdLst>
  <p:sldIdLst>
    <p:sldId id="256" r:id="rId5"/>
    <p:sldId id="468" r:id="rId6"/>
    <p:sldId id="379" r:id="rId7"/>
    <p:sldId id="404" r:id="rId8"/>
    <p:sldId id="406" r:id="rId9"/>
    <p:sldId id="385" r:id="rId10"/>
    <p:sldId id="464" r:id="rId11"/>
    <p:sldId id="460" r:id="rId12"/>
    <p:sldId id="419" r:id="rId13"/>
    <p:sldId id="495" r:id="rId14"/>
    <p:sldId id="435" r:id="rId15"/>
    <p:sldId id="493" r:id="rId16"/>
    <p:sldId id="436" r:id="rId17"/>
    <p:sldId id="437" r:id="rId18"/>
    <p:sldId id="430" r:id="rId19"/>
    <p:sldId id="494" r:id="rId20"/>
    <p:sldId id="439" r:id="rId21"/>
    <p:sldId id="466" r:id="rId22"/>
    <p:sldId id="467" r:id="rId23"/>
    <p:sldId id="438" r:id="rId24"/>
    <p:sldId id="496" r:id="rId25"/>
    <p:sldId id="497" r:id="rId26"/>
    <p:sldId id="498" r:id="rId27"/>
    <p:sldId id="499" r:id="rId28"/>
    <p:sldId id="500" r:id="rId29"/>
    <p:sldId id="501" r:id="rId30"/>
    <p:sldId id="502" r:id="rId31"/>
    <p:sldId id="503" r:id="rId32"/>
    <p:sldId id="504" r:id="rId33"/>
    <p:sldId id="505" r:id="rId34"/>
    <p:sldId id="506" r:id="rId35"/>
    <p:sldId id="507" r:id="rId36"/>
    <p:sldId id="508" r:id="rId37"/>
    <p:sldId id="509" r:id="rId38"/>
    <p:sldId id="510" r:id="rId39"/>
    <p:sldId id="377" r:id="rId40"/>
    <p:sldId id="478" r:id="rId41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D4D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8" d="100"/>
          <a:sy n="88" d="100"/>
        </p:scale>
        <p:origin x="792" y="78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7" d="100"/>
          <a:sy n="57" d="100"/>
        </p:scale>
        <p:origin x="2832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69F1BF-039D-455E-B1FB-B0E34EB8D529}" type="datetimeFigureOut">
              <a:rPr lang="en-IN" smtClean="0"/>
              <a:t>17-07-2024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87708E-863D-4117-AFBA-0C473A2951E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888096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095501-73F2-41BA-85CC-22557878FAFE}" type="datetimeFigureOut">
              <a:rPr lang="en-IN" smtClean="0"/>
              <a:t>17-07-2024</a:t>
            </a:fld>
            <a:endParaRPr lang="en-IN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6130DD-32EB-4721-81EC-BC5717B4C7AA}" type="slidenum">
              <a:rPr lang="en-IN" smtClean="0"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072490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42900" y="696913"/>
            <a:ext cx="6197600" cy="3486150"/>
          </a:xfrm>
          <a:ln/>
        </p:spPr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8975" y="4416425"/>
            <a:ext cx="5505450" cy="418306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2438" tIns="46219" rIns="92438" bIns="46219" anchor="t"/>
          <a:lstStyle/>
          <a:p>
            <a:endParaRPr lang="en-US" altLang="en-US" smtClean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82070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6130DD-32EB-4721-81EC-BC5717B4C7AA}" type="slidenum">
              <a:rPr lang="en-IN" smtClean="0"/>
              <a:t>4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290485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887468"/>
            <a:ext cx="7315200" cy="1946269"/>
          </a:xfrm>
        </p:spPr>
        <p:txBody>
          <a:bodyPr>
            <a:normAutofit/>
          </a:bodyPr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874898"/>
            <a:ext cx="7315200" cy="858474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141D4-4833-40B7-B191-9BBDD4C01286}" type="datetime1">
              <a:rPr lang="en-US" smtClean="0"/>
              <a:t>7/17/2024</a:t>
            </a:fld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>
          <a:xfrm>
            <a:off x="5638800" y="4781550"/>
            <a:ext cx="2246489" cy="225920"/>
          </a:xfrm>
        </p:spPr>
        <p:txBody>
          <a:bodyPr/>
          <a:lstStyle>
            <a:lvl1pPr algn="ctr"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CFC4B-C316-4D72-A8BA-49A4B73D7D18}" type="datetime1">
              <a:rPr lang="en-US" smtClean="0"/>
              <a:t>7/17/2024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248401" y="1370032"/>
            <a:ext cx="1492499" cy="336334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54524" y="1370032"/>
            <a:ext cx="5241476" cy="336334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8EA29E-65A9-4AAA-9F5E-FAC908BA78E3}" type="datetime1">
              <a:rPr lang="en-US" smtClean="0"/>
              <a:t>7/17/2024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Online Image Placeholder 3"/>
          <p:cNvSpPr>
            <a:spLocks noGrp="1"/>
          </p:cNvSpPr>
          <p:nvPr>
            <p:ph type="clipArt"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/>
          <a:p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683919"/>
            <a:ext cx="2133600" cy="357188"/>
          </a:xfrm>
        </p:spPr>
        <p:txBody>
          <a:bodyPr/>
          <a:lstStyle>
            <a:lvl1pPr>
              <a:defRPr/>
            </a:lvl1pPr>
          </a:lstStyle>
          <a:p>
            <a:fld id="{FD2BD9EC-7238-4557-85AE-EE44BA72EC8A}" type="datetime1">
              <a:rPr lang="en-US" altLang="en-US" smtClean="0"/>
              <a:t>7/17/2024</a:t>
            </a:fld>
            <a:endParaRPr lang="en-U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683919"/>
            <a:ext cx="2895600" cy="357188"/>
          </a:xfrm>
        </p:spPr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683919"/>
            <a:ext cx="2133600" cy="357188"/>
          </a:xfrm>
        </p:spPr>
        <p:txBody>
          <a:bodyPr/>
          <a:lstStyle>
            <a:lvl1pPr>
              <a:defRPr/>
            </a:lvl1pPr>
          </a:lstStyle>
          <a:p>
            <a:fld id="{77D37DAC-B54F-4ABE-92DA-D37CDA1565A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238890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92976"/>
            <a:ext cx="7315200" cy="637242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953657"/>
            <a:ext cx="7315200" cy="3778363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406577-0374-495E-A7F0-A2A3532093C7}" type="datetime1">
              <a:rPr lang="en-US" smtClean="0"/>
              <a:t>7/17/2024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477000" y="4781550"/>
            <a:ext cx="2246489" cy="225920"/>
          </a:xfrm>
        </p:spPr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3763179"/>
            <a:ext cx="7315200" cy="970194"/>
          </a:xfrm>
        </p:spPr>
        <p:txBody>
          <a:bodyPr anchor="t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2898823"/>
            <a:ext cx="7315200" cy="823829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C0BBFF-6B96-43A0-894F-72142BC74DAE}" type="datetime1">
              <a:rPr lang="en-US" smtClean="0"/>
              <a:t>7/17/2024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D4C50-AD74-4AB3-A9F2-76F555BB36A4}" type="datetime1">
              <a:rPr lang="en-US" smtClean="0"/>
              <a:t>7/17/2024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914400" y="1158537"/>
            <a:ext cx="7315200" cy="86557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914400" y="2057400"/>
            <a:ext cx="3566160" cy="269519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81728" y="2057401"/>
            <a:ext cx="3566160" cy="269676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6348" y="2057400"/>
            <a:ext cx="3364992" cy="466344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85144" y="2057400"/>
            <a:ext cx="3362062" cy="466344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653105-2B1F-4F17-8766-7984F6281CFC}" type="datetime1">
              <a:rPr lang="en-US" smtClean="0"/>
              <a:t>7/17/2024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914400" y="1158537"/>
            <a:ext cx="7315200" cy="86557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914400" y="2537460"/>
            <a:ext cx="3566160" cy="221513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81727" y="2537460"/>
            <a:ext cx="3566160" cy="221513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2E662-D1B1-4E73-ABBB-16ED5F383DBE}" type="datetime1">
              <a:rPr lang="en-US" smtClean="0"/>
              <a:t>7/17/2024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18E9D5-8D56-496C-8660-8DA7562A44CD}" type="datetime1">
              <a:rPr lang="en-US" smtClean="0"/>
              <a:t>7/17/2024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369022"/>
            <a:ext cx="2950936" cy="1629761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21752" y="1370032"/>
            <a:ext cx="4207848" cy="3357461"/>
          </a:xfrm>
        </p:spPr>
        <p:txBody>
          <a:bodyPr anchor="ctr"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3045822"/>
            <a:ext cx="2950936" cy="168404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047E4-307F-460E-B603-017CD404E32F}" type="datetime1">
              <a:rPr lang="en-US" smtClean="0"/>
              <a:t>7/17/2024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371600"/>
            <a:ext cx="2953512" cy="1632204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191000" y="1714500"/>
            <a:ext cx="4038600" cy="2514600"/>
          </a:xfrm>
          <a:solidFill>
            <a:schemeClr val="accent2"/>
          </a:solidFill>
          <a:ln w="12700">
            <a:noFill/>
          </a:ln>
          <a:effectLst>
            <a:reflection blurRad="12700" stA="30000" endPos="30000" dist="31750" dir="5400000" sy="-100000" algn="bl" rotWithShape="0"/>
          </a:effectLst>
          <a:scene3d>
            <a:camera prst="perspectiveRight" fov="2700000">
              <a:rot lat="240000" lon="900000" rev="0"/>
            </a:camera>
            <a:lightRig rig="threePt" dir="t">
              <a:rot lat="0" lon="0" rev="2700000"/>
            </a:lightRig>
          </a:scene3d>
          <a:sp3d/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3044952"/>
            <a:ext cx="2953512" cy="168706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5CC10-B7BA-4FF6-B359-96BF607B8746}" type="datetime1">
              <a:rPr lang="en-US" smtClean="0"/>
              <a:t>7/17/2024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8435268" y="430355"/>
            <a:ext cx="86236" cy="42923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8569419" y="430355"/>
            <a:ext cx="576072" cy="42923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1158537"/>
            <a:ext cx="7315200" cy="86557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2077375"/>
            <a:ext cx="7315200" cy="26546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07690" y="411597"/>
            <a:ext cx="1189132" cy="22343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alpha val="50000"/>
                  </a:schemeClr>
                </a:solidFill>
              </a:defRPr>
            </a:lvl1pPr>
          </a:lstStyle>
          <a:p>
            <a:fld id="{2ED80875-F3B0-495A-953E-E9E5CC1901C6}" type="datetime1">
              <a:rPr lang="en-US" smtClean="0"/>
              <a:t>7/17/2024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314416" y="411598"/>
            <a:ext cx="941203" cy="2263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08689" y="641968"/>
            <a:ext cx="2246489" cy="225920"/>
          </a:xfrm>
          <a:prstGeom prst="rect">
            <a:avLst/>
          </a:prstGeom>
        </p:spPr>
        <p:txBody>
          <a:bodyPr vert="horz" lIns="91440" tIns="0" rIns="91440" bIns="4572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  <p:sldLayoutId id="2147483745" r:id="rId12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400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002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8288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://jws-edcv.wiley.com/college/bcs/redesign/instructor/resource/0,12264,_0471250600_BKS_1743___2437__,00.html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4" Type="http://schemas.openxmlformats.org/officeDocument/2006/relationships/hyperlink" Target="http://jws-edcv.wiley.com/college/bcs/redesign/instructor/resource/0,12264,_0471250600_BKS_1743___2437__,00.html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jws-edcv.wiley.com/college/bcs/redesign/instructor/resource/0,12264,_0471250600_BKS_1743___2437__,00.html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jws-edcv.wiley.com/college/bcs/redesign/instructor/resource/0,12264,_0471250600_BKS_1743___2437__,00.html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://jws-edcv.wiley.com/college/bcs/redesign/instructor/resource/0,12264,_0471250600_BKS_1743___2437__,00.html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jpeg"/><Relationship Id="rId9" Type="http://schemas.openxmlformats.org/officeDocument/2006/relationships/image" Target="../media/image15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jws-edcv.wiley.com/college/bcs/redesign/instructor/resource/0,12264,_0471250600_BKS_1743___2437__,00.html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82590" y="361950"/>
            <a:ext cx="3213410" cy="763173"/>
          </a:xfrm>
        </p:spPr>
        <p:txBody>
          <a:bodyPr>
            <a:noAutofit/>
          </a:bodyPr>
          <a:lstStyle/>
          <a:p>
            <a:pPr algn="ctr"/>
            <a:r>
              <a:rPr kumimoji="1" lang="en-IN" sz="240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  <a:cs typeface="Calibri" panose="020F0502020204030204" pitchFamily="34" charset="0"/>
              </a:rPr>
              <a:t>Module 1</a:t>
            </a:r>
          </a:p>
        </p:txBody>
      </p:sp>
      <p:sp>
        <p:nvSpPr>
          <p:cNvPr id="3" name="Rectangle 2"/>
          <p:cNvSpPr/>
          <p:nvPr/>
        </p:nvSpPr>
        <p:spPr>
          <a:xfrm>
            <a:off x="2304706" y="1504950"/>
            <a:ext cx="430598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en-US" sz="3600" b="1" dirty="0" smtClean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ckwell" panose="02060603020205020403" pitchFamily="18" charset="0"/>
                <a:ea typeface="Segoe UI Black" panose="020B0A02040204020203" pitchFamily="34" charset="0"/>
                <a:cs typeface="Calibri" panose="020F0502020204030204" pitchFamily="34" charset="0"/>
              </a:rPr>
              <a:t>Introduction </a:t>
            </a:r>
            <a:r>
              <a:rPr kumimoji="1" lang="en-US" sz="3600" b="1" dirty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Rockwell" panose="02060603020205020403" pitchFamily="18" charset="0"/>
                <a:ea typeface="Segoe UI Black" panose="020B0A02040204020203" pitchFamily="34" charset="0"/>
                <a:cs typeface="Calibri" panose="020F0502020204030204" pitchFamily="34" charset="0"/>
              </a:rPr>
              <a:t>to OS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3220616"/>
            <a:ext cx="2406806" cy="817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01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OS Design Issues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Efficiency – amount of useful work </a:t>
            </a:r>
            <a:r>
              <a:rPr lang="en-US" dirty="0" err="1" smtClean="0"/>
              <a:t>wrt</a:t>
            </a:r>
            <a:r>
              <a:rPr lang="en-US" dirty="0" smtClean="0"/>
              <a:t> the time and resources</a:t>
            </a:r>
          </a:p>
          <a:p>
            <a:r>
              <a:rPr lang="en-US" dirty="0" smtClean="0"/>
              <a:t>Robustness – prolonged working hours without crashing</a:t>
            </a:r>
          </a:p>
          <a:p>
            <a:r>
              <a:rPr lang="en-US" dirty="0" smtClean="0"/>
              <a:t>Flexibility – ease of modification of components</a:t>
            </a:r>
          </a:p>
          <a:p>
            <a:r>
              <a:rPr lang="en-US" dirty="0" smtClean="0"/>
              <a:t>Portability – ability to run a program in different platforms</a:t>
            </a:r>
          </a:p>
          <a:p>
            <a:r>
              <a:rPr lang="en-US" dirty="0" smtClean="0"/>
              <a:t>Security – secure systems – authentication and authorization</a:t>
            </a:r>
          </a:p>
          <a:p>
            <a:r>
              <a:rPr lang="en-US" dirty="0" smtClean="0"/>
              <a:t>Compatibility – software </a:t>
            </a:r>
            <a:r>
              <a:rPr lang="en-US" dirty="0"/>
              <a:t>r</a:t>
            </a:r>
            <a:r>
              <a:rPr lang="en-US" dirty="0" smtClean="0"/>
              <a:t>uns on different models of the family.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2389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 smtClean="0"/>
              <a:t>Operating System Structures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40419" y="1107844"/>
            <a:ext cx="7315200" cy="1804774"/>
          </a:xfrm>
        </p:spPr>
        <p:txBody>
          <a:bodyPr>
            <a:normAutofit lnSpcReduction="10000"/>
          </a:bodyPr>
          <a:lstStyle/>
          <a:p>
            <a:r>
              <a:rPr lang="en-GB" dirty="0" smtClean="0"/>
              <a:t>Simple</a:t>
            </a:r>
          </a:p>
          <a:p>
            <a:r>
              <a:rPr lang="en-GB" dirty="0" smtClean="0"/>
              <a:t>Monolithic</a:t>
            </a:r>
          </a:p>
          <a:p>
            <a:r>
              <a:rPr lang="en-GB" dirty="0" smtClean="0"/>
              <a:t>Micro-kernel models</a:t>
            </a:r>
          </a:p>
          <a:p>
            <a:r>
              <a:rPr lang="en-GB" dirty="0"/>
              <a:t>Layered (conceptual)</a:t>
            </a:r>
          </a:p>
          <a:p>
            <a:r>
              <a:rPr lang="en-GB" dirty="0" smtClean="0"/>
              <a:t>Modular</a:t>
            </a:r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1905000" y="3004924"/>
            <a:ext cx="5562600" cy="1477328"/>
          </a:xfrm>
          <a:prstGeom prst="rect">
            <a:avLst/>
          </a:prstGeom>
          <a:ln>
            <a:solidFill>
              <a:schemeClr val="tx2"/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Kernels may be classified mainly in three categories: -</a:t>
            </a:r>
          </a:p>
          <a:p>
            <a:endParaRPr lang="en-US" dirty="0"/>
          </a:p>
          <a:p>
            <a:r>
              <a:rPr lang="en-US" dirty="0"/>
              <a:t>Monolithic Kernel</a:t>
            </a:r>
          </a:p>
          <a:p>
            <a:r>
              <a:rPr lang="en-US" dirty="0"/>
              <a:t>Micro Kernel</a:t>
            </a:r>
          </a:p>
          <a:p>
            <a:r>
              <a:rPr lang="en-US" dirty="0"/>
              <a:t>Hybrid Kernel</a:t>
            </a:r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3772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 smtClean="0"/>
              <a:t>Simple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5" name="Picture 6" descr="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1123950"/>
            <a:ext cx="3326036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304800" y="1002090"/>
            <a:ext cx="48768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19088" lvl="1" indent="-319088" fontAlgn="base">
              <a:spcBef>
                <a:spcPct val="20000"/>
              </a:spcBef>
              <a:buClr>
                <a:schemeClr val="tx2"/>
              </a:buClr>
            </a:pPr>
            <a:r>
              <a:rPr lang="en-US" dirty="0"/>
              <a:t>Advantages of Simple structure: </a:t>
            </a:r>
          </a:p>
          <a:p>
            <a:pPr marL="502920" lvl="1" indent="-182880" fontAlgn="base">
              <a:spcBef>
                <a:spcPct val="20000"/>
              </a:spcBef>
              <a:buClr>
                <a:schemeClr val="tx2"/>
              </a:buClr>
              <a:buFont typeface="Wingdings" charset="2"/>
              <a:buChar char="§"/>
            </a:pPr>
            <a:r>
              <a:rPr lang="en-US" dirty="0"/>
              <a:t>It delivers better application performance because of the few interfaces between the application program and the hardware.</a:t>
            </a:r>
          </a:p>
          <a:p>
            <a:pPr marL="502920" lvl="1" indent="-182880" fontAlgn="base">
              <a:spcBef>
                <a:spcPct val="20000"/>
              </a:spcBef>
              <a:buClr>
                <a:schemeClr val="tx2"/>
              </a:buClr>
              <a:buFont typeface="Wingdings" charset="2"/>
              <a:buChar char="§"/>
            </a:pPr>
            <a:r>
              <a:rPr lang="en-US" dirty="0"/>
              <a:t>Easy for kernel developers to develop such an operating </a:t>
            </a:r>
            <a:r>
              <a:rPr lang="en-US" dirty="0" smtClean="0"/>
              <a:t>system.</a:t>
            </a:r>
          </a:p>
          <a:p>
            <a:pPr marL="319088" lvl="1" indent="-319088" fontAlgn="base">
              <a:spcBef>
                <a:spcPct val="20000"/>
              </a:spcBef>
              <a:buClr>
                <a:schemeClr val="tx2"/>
              </a:buClr>
            </a:pPr>
            <a:r>
              <a:rPr lang="en-US" dirty="0" smtClean="0"/>
              <a:t>Disadvantages </a:t>
            </a:r>
            <a:r>
              <a:rPr lang="en-US" dirty="0"/>
              <a:t>of Simple structure: </a:t>
            </a:r>
          </a:p>
          <a:p>
            <a:pPr marL="502920" lvl="1" indent="-182880" fontAlgn="base">
              <a:spcBef>
                <a:spcPct val="20000"/>
              </a:spcBef>
              <a:buClr>
                <a:schemeClr val="tx2"/>
              </a:buClr>
              <a:buFont typeface="Wingdings" charset="2"/>
              <a:buChar char="§"/>
            </a:pPr>
            <a:r>
              <a:rPr lang="en-US" dirty="0"/>
              <a:t>The structure is very complicated as no clear boundaries exists between modules.</a:t>
            </a:r>
          </a:p>
          <a:p>
            <a:pPr marL="502920" lvl="1" indent="-182880" fontAlgn="base">
              <a:spcBef>
                <a:spcPct val="20000"/>
              </a:spcBef>
              <a:buClr>
                <a:schemeClr val="tx2"/>
              </a:buClr>
              <a:buFont typeface="Wingdings" charset="2"/>
              <a:buChar char="§"/>
            </a:pPr>
            <a:r>
              <a:rPr lang="en-US" dirty="0"/>
              <a:t>It does not enforce data hiding in the operating system.</a:t>
            </a:r>
          </a:p>
        </p:txBody>
      </p:sp>
    </p:spTree>
    <p:extLst>
      <p:ext uri="{BB962C8B-B14F-4D97-AF65-F5344CB8AC3E}">
        <p14:creationId xmlns:p14="http://schemas.microsoft.com/office/powerpoint/2010/main" val="3894697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 smtClean="0"/>
              <a:t>Monolithic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895350"/>
            <a:ext cx="3657600" cy="3778363"/>
          </a:xfrm>
        </p:spPr>
        <p:txBody>
          <a:bodyPr>
            <a:normAutofit/>
          </a:bodyPr>
          <a:lstStyle/>
          <a:p>
            <a:endParaRPr lang="en-IN" dirty="0"/>
          </a:p>
          <a:p>
            <a:r>
              <a:rPr lang="en-IN" dirty="0" smtClean="0"/>
              <a:t>Monolithic Kernel</a:t>
            </a:r>
          </a:p>
          <a:p>
            <a:pPr lvl="1"/>
            <a:r>
              <a:rPr lang="en-IN" dirty="0" smtClean="0"/>
              <a:t>value </a:t>
            </a:r>
            <a:r>
              <a:rPr lang="en-IN" dirty="0"/>
              <a:t>on speed </a:t>
            </a:r>
            <a:r>
              <a:rPr lang="en-IN" dirty="0" smtClean="0"/>
              <a:t>and efficiency.</a:t>
            </a:r>
          </a:p>
          <a:p>
            <a:pPr lvl="1"/>
            <a:r>
              <a:rPr lang="en-IN" dirty="0" smtClean="0"/>
              <a:t>Monolithic is a single static </a:t>
            </a:r>
            <a:r>
              <a:rPr lang="en-IN" dirty="0"/>
              <a:t>binary </a:t>
            </a:r>
            <a:r>
              <a:rPr lang="en-IN" dirty="0" smtClean="0"/>
              <a:t>file.</a:t>
            </a:r>
          </a:p>
          <a:p>
            <a:pPr lvl="1"/>
            <a:r>
              <a:rPr lang="en-IN" dirty="0" smtClean="0"/>
              <a:t>It executes in a </a:t>
            </a:r>
            <a:r>
              <a:rPr lang="en-IN" dirty="0"/>
              <a:t>single address </a:t>
            </a:r>
            <a:r>
              <a:rPr lang="en-IN" dirty="0" smtClean="0"/>
              <a:t>space</a:t>
            </a:r>
            <a:r>
              <a:rPr lang="en-IN" dirty="0"/>
              <a:t>.</a:t>
            </a:r>
          </a:p>
          <a:p>
            <a:endParaRPr lang="en-IN" dirty="0"/>
          </a:p>
        </p:txBody>
      </p:sp>
      <p:sp>
        <p:nvSpPr>
          <p:cNvPr id="6" name="Rectangle 5"/>
          <p:cNvSpPr/>
          <p:nvPr/>
        </p:nvSpPr>
        <p:spPr>
          <a:xfrm>
            <a:off x="1120739" y="4835723"/>
            <a:ext cx="8001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u="sng" dirty="0" err="1" smtClean="0">
                <a:hlinkClick r:id="rId2"/>
              </a:rPr>
              <a:t>Silberschatz</a:t>
            </a:r>
            <a:r>
              <a:rPr lang="en-US" sz="1400" u="sng" dirty="0">
                <a:hlinkClick r:id="rId2"/>
              </a:rPr>
              <a:t>, Gagne, Galvin: Operating System Concepts, 6</a:t>
            </a:r>
            <a:r>
              <a:rPr lang="en-US" sz="1400" u="sng" baseline="30000" dirty="0">
                <a:hlinkClick r:id="rId2"/>
              </a:rPr>
              <a:t>th</a:t>
            </a:r>
            <a:r>
              <a:rPr lang="en-US" sz="1400" u="sng" dirty="0">
                <a:hlinkClick r:id="rId2"/>
              </a:rPr>
              <a:t> Edition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3598" y="956534"/>
            <a:ext cx="5076825" cy="3644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30468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16415"/>
            <a:ext cx="7315200" cy="637242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Layered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195421"/>
            <a:ext cx="5242235" cy="3433729"/>
          </a:xfrm>
        </p:spPr>
        <p:txBody>
          <a:bodyPr>
            <a:noAutofit/>
          </a:bodyPr>
          <a:lstStyle/>
          <a:p>
            <a:r>
              <a:rPr lang="en-US" sz="1500" dirty="0"/>
              <a:t>Division into number of layers as shown in figure.</a:t>
            </a:r>
          </a:p>
          <a:p>
            <a:pPr algn="just"/>
            <a:r>
              <a:rPr lang="en-US" sz="1500" dirty="0"/>
              <a:t>Innermost layer is hardware</a:t>
            </a:r>
          </a:p>
          <a:p>
            <a:pPr algn="just"/>
            <a:r>
              <a:rPr lang="en-US" sz="1500" dirty="0"/>
              <a:t>Outermost layer is interface</a:t>
            </a:r>
          </a:p>
          <a:p>
            <a:pPr fontAlgn="base"/>
            <a:r>
              <a:rPr lang="en-US" sz="1500" dirty="0"/>
              <a:t>Advantages of Layered structure:</a:t>
            </a:r>
          </a:p>
          <a:p>
            <a:pPr lvl="1" fontAlgn="base">
              <a:buFont typeface="Wingdings" panose="05000000000000000000" pitchFamily="2" charset="2"/>
              <a:buChar char="ü"/>
            </a:pPr>
            <a:r>
              <a:rPr lang="en-US" sz="1300" dirty="0"/>
              <a:t>Layering makes it easier to enhance the operating system as implementation of a layer can be changed easily without affecting the other </a:t>
            </a:r>
            <a:r>
              <a:rPr lang="en-US" sz="1300" dirty="0" smtClean="0"/>
              <a:t>layers.</a:t>
            </a:r>
          </a:p>
          <a:p>
            <a:pPr lvl="1" fontAlgn="base">
              <a:buFont typeface="Wingdings" panose="05000000000000000000" pitchFamily="2" charset="2"/>
              <a:buChar char="ü"/>
            </a:pPr>
            <a:r>
              <a:rPr lang="en-US" sz="1300" dirty="0" smtClean="0"/>
              <a:t>It </a:t>
            </a:r>
            <a:r>
              <a:rPr lang="en-US" sz="1300" dirty="0"/>
              <a:t>is very easy to perform debugging and system verification.</a:t>
            </a:r>
          </a:p>
          <a:p>
            <a:pPr fontAlgn="base"/>
            <a:r>
              <a:rPr lang="en-US" sz="1500" dirty="0"/>
              <a:t>Disadvantages of Layered structure:</a:t>
            </a:r>
          </a:p>
          <a:p>
            <a:pPr lvl="1" fontAlgn="base">
              <a:buFont typeface="Wingdings" panose="05000000000000000000" pitchFamily="2" charset="2"/>
              <a:buChar char="ü"/>
            </a:pPr>
            <a:r>
              <a:rPr lang="en-US" sz="1300" dirty="0"/>
              <a:t>In this structure the application performance is degraded as compared to simple structure. </a:t>
            </a:r>
          </a:p>
          <a:p>
            <a:pPr lvl="1" fontAlgn="base">
              <a:buFont typeface="Wingdings" panose="05000000000000000000" pitchFamily="2" charset="2"/>
              <a:buChar char="ü"/>
            </a:pPr>
            <a:r>
              <a:rPr lang="en-US" sz="1300" dirty="0"/>
              <a:t>It requires careful planning for designing the layers as higher layers use the functionalities of only the lower layers.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5638800" y="1030107"/>
            <a:ext cx="3219450" cy="3666596"/>
            <a:chOff x="5638800" y="1030107"/>
            <a:chExt cx="3219450" cy="3666596"/>
          </a:xfrm>
        </p:grpSpPr>
        <p:pic>
          <p:nvPicPr>
            <p:cNvPr id="5" name="Picture 2"/>
            <p:cNvPicPr>
              <a:picLocks noChangeAspect="1" noChangeArrowheads="1"/>
            </p:cNvPicPr>
            <p:nvPr/>
          </p:nvPicPr>
          <p:blipFill>
            <a:blip r:embed="rId3"/>
            <a:srcRect l="43374" t="25254" r="22549" b="5717"/>
            <a:stretch>
              <a:fillRect/>
            </a:stretch>
          </p:blipFill>
          <p:spPr bwMode="auto">
            <a:xfrm>
              <a:off x="5638800" y="1030107"/>
              <a:ext cx="3219450" cy="36665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6" name="Rectangle 5"/>
            <p:cNvSpPr/>
            <p:nvPr/>
          </p:nvSpPr>
          <p:spPr>
            <a:xfrm>
              <a:off x="5867400" y="4400550"/>
              <a:ext cx="838200" cy="22860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8" name="Rectangle 7"/>
          <p:cNvSpPr/>
          <p:nvPr/>
        </p:nvSpPr>
        <p:spPr>
          <a:xfrm>
            <a:off x="3657601" y="4835723"/>
            <a:ext cx="546413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chemeClr val="bg1">
                    <a:lumMod val="50000"/>
                    <a:lumOff val="50000"/>
                  </a:schemeClr>
                </a:solidFill>
                <a:hlinkClick r:id="rId4"/>
              </a:rPr>
              <a:t>Silberschatz</a:t>
            </a:r>
            <a:r>
              <a:rPr lang="en-US" sz="1400" dirty="0">
                <a:solidFill>
                  <a:schemeClr val="bg1">
                    <a:lumMod val="50000"/>
                    <a:lumOff val="50000"/>
                  </a:schemeClr>
                </a:solidFill>
                <a:hlinkClick r:id="rId4"/>
              </a:rPr>
              <a:t>, Gagne, Galvin: Operating System Concepts, 6</a:t>
            </a:r>
            <a:r>
              <a:rPr lang="en-US" sz="1400" baseline="30000" dirty="0">
                <a:solidFill>
                  <a:schemeClr val="bg1">
                    <a:lumMod val="50000"/>
                    <a:lumOff val="50000"/>
                  </a:schemeClr>
                </a:solidFill>
                <a:hlinkClick r:id="rId4"/>
              </a:rPr>
              <a:t>th</a:t>
            </a:r>
            <a:r>
              <a:rPr lang="en-US" sz="1400" dirty="0">
                <a:solidFill>
                  <a:schemeClr val="bg1">
                    <a:lumMod val="50000"/>
                    <a:lumOff val="50000"/>
                  </a:schemeClr>
                </a:solidFill>
                <a:hlinkClick r:id="rId4"/>
              </a:rPr>
              <a:t> Edition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33013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34308"/>
            <a:ext cx="7315200" cy="637242"/>
          </a:xfrm>
        </p:spPr>
        <p:txBody>
          <a:bodyPr>
            <a:normAutofit fontScale="90000"/>
          </a:bodyPr>
          <a:lstStyle/>
          <a:p>
            <a:pPr algn="just"/>
            <a:r>
              <a:rPr lang="en-US" b="1" dirty="0"/>
              <a:t>Microkernels: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971550"/>
            <a:ext cx="7848600" cy="4000500"/>
          </a:xfrm>
        </p:spPr>
        <p:txBody>
          <a:bodyPr>
            <a:normAutofit fontScale="85000" lnSpcReduction="20000"/>
          </a:bodyPr>
          <a:lstStyle/>
          <a:p>
            <a:pPr marL="45720" indent="0" algn="just">
              <a:buNone/>
            </a:pPr>
            <a:endParaRPr lang="en-US" sz="1800" dirty="0" smtClean="0">
              <a:latin typeface="Palatino-Roman"/>
            </a:endParaRPr>
          </a:p>
          <a:p>
            <a:pPr algn="just"/>
            <a:r>
              <a:rPr lang="en-US" sz="1600" dirty="0"/>
              <a:t>Keep only necessary component in kernel. Others are implemented as programs (system or user level).</a:t>
            </a:r>
          </a:p>
          <a:p>
            <a:pPr algn="just"/>
            <a:r>
              <a:rPr lang="en-US" sz="1600" dirty="0"/>
              <a:t>Resulting in a kernel smaller in size.</a:t>
            </a:r>
          </a:p>
          <a:p>
            <a:pPr algn="just"/>
            <a:r>
              <a:rPr lang="en-US" sz="1600" dirty="0"/>
              <a:t>Minimal process management</a:t>
            </a:r>
          </a:p>
          <a:p>
            <a:pPr algn="just"/>
            <a:r>
              <a:rPr lang="en-US" sz="1600" dirty="0"/>
              <a:t>Minimal memory management</a:t>
            </a:r>
          </a:p>
          <a:p>
            <a:pPr algn="just"/>
            <a:r>
              <a:rPr lang="en-US" sz="1600" dirty="0"/>
              <a:t>Main role is that it facilitates communication between the client program and the various services that are running in user space</a:t>
            </a:r>
            <a:r>
              <a:rPr lang="en-US" sz="1600" dirty="0" smtClean="0"/>
              <a:t>.</a:t>
            </a:r>
          </a:p>
          <a:p>
            <a:r>
              <a:rPr lang="en-US" altLang="en-US" sz="1600" b="1" dirty="0">
                <a:solidFill>
                  <a:srgbClr val="3366FF"/>
                </a:solidFill>
              </a:rPr>
              <a:t>Mach </a:t>
            </a:r>
            <a:r>
              <a:rPr lang="en-US" altLang="en-US" sz="1600" dirty="0"/>
              <a:t>example of </a:t>
            </a:r>
            <a:r>
              <a:rPr lang="en-US" altLang="en-US" sz="1600" b="1" dirty="0">
                <a:solidFill>
                  <a:srgbClr val="3366FF"/>
                </a:solidFill>
              </a:rPr>
              <a:t>microkernel</a:t>
            </a:r>
          </a:p>
          <a:p>
            <a:pPr lvl="1"/>
            <a:r>
              <a:rPr lang="en-US" altLang="en-US" sz="1600" dirty="0"/>
              <a:t>Mac OS X kernel (</a:t>
            </a:r>
            <a:r>
              <a:rPr lang="en-US" altLang="en-US" sz="1600" b="1" dirty="0">
                <a:solidFill>
                  <a:srgbClr val="3366FF"/>
                </a:solidFill>
              </a:rPr>
              <a:t>Darwin</a:t>
            </a:r>
            <a:r>
              <a:rPr lang="en-US" altLang="en-US" sz="1600" dirty="0"/>
              <a:t>) partly based on Mach</a:t>
            </a:r>
          </a:p>
          <a:p>
            <a:r>
              <a:rPr lang="en-US" altLang="en-US" sz="1600" dirty="0"/>
              <a:t>Communication takes place between user modules using </a:t>
            </a:r>
            <a:r>
              <a:rPr lang="en-US" altLang="en-US" sz="1600" b="1" dirty="0">
                <a:solidFill>
                  <a:srgbClr val="3366FF"/>
                </a:solidFill>
              </a:rPr>
              <a:t>message passing</a:t>
            </a:r>
            <a:endParaRPr lang="en-US" altLang="en-US" sz="1600" dirty="0"/>
          </a:p>
          <a:p>
            <a:r>
              <a:rPr lang="en-US" altLang="en-US" sz="1600" dirty="0"/>
              <a:t>Benefits:</a:t>
            </a:r>
          </a:p>
          <a:p>
            <a:pPr lvl="1"/>
            <a:r>
              <a:rPr lang="en-US" altLang="en-US" sz="1600" dirty="0"/>
              <a:t>Easier to extend a microkernel</a:t>
            </a:r>
          </a:p>
          <a:p>
            <a:pPr lvl="1"/>
            <a:r>
              <a:rPr lang="en-US" altLang="en-US" sz="1600" dirty="0"/>
              <a:t>Easier to port the operating system to new architectures</a:t>
            </a:r>
          </a:p>
          <a:p>
            <a:pPr lvl="1"/>
            <a:r>
              <a:rPr lang="en-US" altLang="en-US" sz="1600" dirty="0"/>
              <a:t>More reliable (less code is running in kernel mode)</a:t>
            </a:r>
          </a:p>
          <a:p>
            <a:pPr lvl="1"/>
            <a:r>
              <a:rPr lang="en-US" altLang="en-US" sz="1600" dirty="0"/>
              <a:t>More secure</a:t>
            </a:r>
          </a:p>
          <a:p>
            <a:r>
              <a:rPr lang="en-US" altLang="en-US" sz="1600" dirty="0"/>
              <a:t>Detriments:</a:t>
            </a:r>
          </a:p>
          <a:p>
            <a:pPr lvl="1"/>
            <a:r>
              <a:rPr lang="en-US" altLang="en-US" sz="1600" dirty="0"/>
              <a:t>Performance overhead of user space to kernel space communication</a:t>
            </a:r>
          </a:p>
          <a:p>
            <a:pPr algn="just"/>
            <a:endParaRPr lang="en-US" sz="1500" dirty="0"/>
          </a:p>
          <a:p>
            <a:pPr algn="just"/>
            <a:endParaRPr lang="en-US" sz="1800" b="1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16638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35449" y="1314596"/>
            <a:ext cx="6873102" cy="3057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176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Microkernel</a:t>
            </a:r>
            <a:endParaRPr 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 l="25000" t="27767" r="14167" b="9980"/>
          <a:stretch>
            <a:fillRect/>
          </a:stretch>
        </p:blipFill>
        <p:spPr bwMode="auto">
          <a:xfrm>
            <a:off x="1268185" y="1200150"/>
            <a:ext cx="6447065" cy="37092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Rectangle 2"/>
          <p:cNvSpPr/>
          <p:nvPr/>
        </p:nvSpPr>
        <p:spPr>
          <a:xfrm>
            <a:off x="2362200" y="4552950"/>
            <a:ext cx="1066800" cy="304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/>
          <p:cNvSpPr/>
          <p:nvPr/>
        </p:nvSpPr>
        <p:spPr>
          <a:xfrm>
            <a:off x="1120739" y="4835723"/>
            <a:ext cx="8001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u="sng" dirty="0" err="1" smtClean="0">
                <a:hlinkClick r:id="rId3"/>
              </a:rPr>
              <a:t>Silberschatz</a:t>
            </a:r>
            <a:r>
              <a:rPr lang="en-US" sz="1400" u="sng" dirty="0">
                <a:hlinkClick r:id="rId3"/>
              </a:rPr>
              <a:t>, Gagne, Galvin: Operating System Concepts, 6</a:t>
            </a:r>
            <a:r>
              <a:rPr lang="en-US" sz="1400" u="sng" baseline="30000" dirty="0">
                <a:hlinkClick r:id="rId3"/>
              </a:rPr>
              <a:t>th</a:t>
            </a:r>
            <a:r>
              <a:rPr lang="en-US" sz="1400" u="sng" dirty="0">
                <a:hlinkClick r:id="rId3"/>
              </a:rPr>
              <a:t> Edition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8190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0"/>
            <a:ext cx="6934200" cy="802374"/>
          </a:xfrm>
        </p:spPr>
        <p:txBody>
          <a:bodyPr>
            <a:normAutofit fontScale="90000"/>
          </a:bodyPr>
          <a:lstStyle/>
          <a:p>
            <a:pPr algn="ctr"/>
            <a:r>
              <a:rPr lang="en-IN" dirty="0"/>
              <a:t/>
            </a:r>
            <a:br>
              <a:rPr lang="en-IN" dirty="0"/>
            </a:br>
            <a:r>
              <a:rPr lang="en-IN" dirty="0" smtClean="0"/>
              <a:t>Monolithic </a:t>
            </a:r>
            <a:r>
              <a:rPr lang="en-IN" dirty="0"/>
              <a:t>vs </a:t>
            </a:r>
            <a:r>
              <a:rPr lang="en-IN" dirty="0" smtClean="0"/>
              <a:t>Microkernel</a:t>
            </a:r>
            <a:endParaRPr lang="en-IN" dirty="0"/>
          </a:p>
        </p:txBody>
      </p:sp>
      <p:pic>
        <p:nvPicPr>
          <p:cNvPr id="1026" name="Picture 2" descr="Image result for modular os examples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9569" y="1069937"/>
            <a:ext cx="6248400" cy="3574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2895600" y="4552950"/>
            <a:ext cx="617220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IN" sz="1100" dirty="0">
              <a:solidFill>
                <a:schemeClr val="tx1">
                  <a:lumMod val="50000"/>
                </a:schemeClr>
              </a:solidFill>
            </a:endParaRPr>
          </a:p>
          <a:p>
            <a:r>
              <a:rPr lang="en-IN" sz="1100" dirty="0" smtClean="0">
                <a:solidFill>
                  <a:schemeClr val="tx1">
                    <a:lumMod val="50000"/>
                  </a:schemeClr>
                </a:solidFill>
              </a:rPr>
              <a:t>Source: www.atg.world/Monolithic </a:t>
            </a:r>
            <a:r>
              <a:rPr lang="en-IN" sz="1100" dirty="0">
                <a:solidFill>
                  <a:schemeClr val="tx1">
                    <a:lumMod val="50000"/>
                  </a:schemeClr>
                </a:solidFill>
              </a:rPr>
              <a:t>vs Microkernel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7699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94936598"/>
              </p:ext>
            </p:extLst>
          </p:nvPr>
        </p:nvGraphicFramePr>
        <p:xfrm>
          <a:off x="512966" y="524755"/>
          <a:ext cx="7239000" cy="4369487"/>
        </p:xfrm>
        <a:graphic>
          <a:graphicData uri="http://schemas.openxmlformats.org/drawingml/2006/table">
            <a:tbl>
              <a:tblPr/>
              <a:tblGrid>
                <a:gridCol w="1994418">
                  <a:extLst>
                    <a:ext uri="{9D8B030D-6E8A-4147-A177-3AD203B41FA5}">
                      <a16:colId xmlns:a16="http://schemas.microsoft.com/office/drawing/2014/main" xmlns="" val="1734707066"/>
                    </a:ext>
                  </a:extLst>
                </a:gridCol>
                <a:gridCol w="2585357">
                  <a:extLst>
                    <a:ext uri="{9D8B030D-6E8A-4147-A177-3AD203B41FA5}">
                      <a16:colId xmlns:a16="http://schemas.microsoft.com/office/drawing/2014/main" xmlns="" val="1660197840"/>
                    </a:ext>
                  </a:extLst>
                </a:gridCol>
                <a:gridCol w="2659225">
                  <a:extLst>
                    <a:ext uri="{9D8B030D-6E8A-4147-A177-3AD203B41FA5}">
                      <a16:colId xmlns:a16="http://schemas.microsoft.com/office/drawing/2014/main" xmlns="" val="3364567558"/>
                    </a:ext>
                  </a:extLst>
                </a:gridCol>
              </a:tblGrid>
              <a:tr h="279708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b="1" cap="all" dirty="0">
                          <a:solidFill>
                            <a:srgbClr val="0070C0"/>
                          </a:solidFill>
                          <a:effectLst/>
                        </a:rPr>
                        <a:t>BASIS FOR COMPARISON</a:t>
                      </a:r>
                    </a:p>
                  </a:txBody>
                  <a:tcPr marL="28029" marR="28029" marT="28029" marB="2802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D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b="1" cap="all">
                          <a:solidFill>
                            <a:schemeClr val="bg1"/>
                          </a:solidFill>
                          <a:effectLst/>
                        </a:rPr>
                        <a:t>MICROKERNEL</a:t>
                      </a:r>
                    </a:p>
                  </a:txBody>
                  <a:tcPr marL="28029" marR="28029" marT="28029" marB="2802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DF7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b="1" cap="all">
                          <a:solidFill>
                            <a:schemeClr val="bg1"/>
                          </a:solidFill>
                          <a:effectLst/>
                        </a:rPr>
                        <a:t>MONOLITHIC KERNEL</a:t>
                      </a:r>
                    </a:p>
                  </a:txBody>
                  <a:tcPr marL="28029" marR="28029" marT="28029" marB="28029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ED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16940974"/>
                  </a:ext>
                </a:extLst>
              </a:tr>
              <a:tr h="717510">
                <a:tc>
                  <a:txBody>
                    <a:bodyPr/>
                    <a:lstStyle/>
                    <a:p>
                      <a:pPr algn="l" fontAlgn="t"/>
                      <a:r>
                        <a:rPr lang="en-IN" sz="1200" dirty="0">
                          <a:solidFill>
                            <a:srgbClr val="0070C0"/>
                          </a:solidFill>
                          <a:effectLst/>
                        </a:rPr>
                        <a:t>Basic</a:t>
                      </a:r>
                    </a:p>
                  </a:txBody>
                  <a:tcPr marL="28029" marR="28029" marT="28029" marB="28029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>
                          <a:solidFill>
                            <a:schemeClr val="bg1"/>
                          </a:solidFill>
                          <a:effectLst/>
                        </a:rPr>
                        <a:t>In microkernel user services and kernel, services are kept in separate address space.</a:t>
                      </a:r>
                    </a:p>
                  </a:txBody>
                  <a:tcPr marL="28029" marR="28029" marT="28029" marB="28029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>
                          <a:solidFill>
                            <a:schemeClr val="bg1"/>
                          </a:solidFill>
                          <a:effectLst/>
                        </a:rPr>
                        <a:t>In monolithic kernel, both user services and kernel services are kept in the same address space.</a:t>
                      </a:r>
                    </a:p>
                  </a:txBody>
                  <a:tcPr marL="28029" marR="28029" marT="28029" marB="28029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668008178"/>
                  </a:ext>
                </a:extLst>
              </a:tr>
              <a:tr h="429587">
                <a:tc>
                  <a:txBody>
                    <a:bodyPr/>
                    <a:lstStyle/>
                    <a:p>
                      <a:pPr algn="l" fontAlgn="t"/>
                      <a:r>
                        <a:rPr lang="en-IN" sz="1200">
                          <a:solidFill>
                            <a:srgbClr val="0070C0"/>
                          </a:solidFill>
                          <a:effectLst/>
                        </a:rPr>
                        <a:t>Size</a:t>
                      </a:r>
                    </a:p>
                  </a:txBody>
                  <a:tcPr marL="28029" marR="28029" marT="28029" marB="28029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Microkernel are smaller in size.</a:t>
                      </a:r>
                    </a:p>
                  </a:txBody>
                  <a:tcPr marL="28029" marR="28029" marT="28029" marB="28029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>
                          <a:solidFill>
                            <a:schemeClr val="bg1"/>
                          </a:solidFill>
                          <a:effectLst/>
                        </a:rPr>
                        <a:t>Monolithic kernel is larger than microkernel.</a:t>
                      </a:r>
                    </a:p>
                  </a:txBody>
                  <a:tcPr marL="28029" marR="28029" marT="28029" marB="28029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05526850"/>
                  </a:ext>
                </a:extLst>
              </a:tr>
              <a:tr h="245562">
                <a:tc>
                  <a:txBody>
                    <a:bodyPr/>
                    <a:lstStyle/>
                    <a:p>
                      <a:pPr algn="l" fontAlgn="t"/>
                      <a:r>
                        <a:rPr lang="en-IN" sz="1200">
                          <a:solidFill>
                            <a:srgbClr val="0070C0"/>
                          </a:solidFill>
                          <a:effectLst/>
                        </a:rPr>
                        <a:t>Execution</a:t>
                      </a:r>
                    </a:p>
                  </a:txBody>
                  <a:tcPr marL="28029" marR="28029" marT="28029" marB="28029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1200">
                          <a:solidFill>
                            <a:schemeClr val="bg1"/>
                          </a:solidFill>
                          <a:effectLst/>
                        </a:rPr>
                        <a:t>Slow execution.</a:t>
                      </a:r>
                    </a:p>
                  </a:txBody>
                  <a:tcPr marL="28029" marR="28029" marT="28029" marB="28029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1200">
                          <a:solidFill>
                            <a:schemeClr val="bg1"/>
                          </a:solidFill>
                          <a:effectLst/>
                        </a:rPr>
                        <a:t>Fast execution.</a:t>
                      </a:r>
                    </a:p>
                  </a:txBody>
                  <a:tcPr marL="28029" marR="28029" marT="28029" marB="28029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194124"/>
                  </a:ext>
                </a:extLst>
              </a:tr>
              <a:tr h="429587">
                <a:tc>
                  <a:txBody>
                    <a:bodyPr/>
                    <a:lstStyle/>
                    <a:p>
                      <a:pPr algn="l" fontAlgn="t"/>
                      <a:r>
                        <a:rPr lang="en-IN" sz="1200">
                          <a:solidFill>
                            <a:srgbClr val="0070C0"/>
                          </a:solidFill>
                          <a:effectLst/>
                        </a:rPr>
                        <a:t>Extendible</a:t>
                      </a:r>
                    </a:p>
                  </a:txBody>
                  <a:tcPr marL="28029" marR="28029" marT="28029" marB="28029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>
                          <a:solidFill>
                            <a:schemeClr val="bg1"/>
                          </a:solidFill>
                          <a:effectLst/>
                        </a:rPr>
                        <a:t>The microkernel is easily extendible.</a:t>
                      </a:r>
                    </a:p>
                  </a:txBody>
                  <a:tcPr marL="28029" marR="28029" marT="28029" marB="28029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>
                          <a:solidFill>
                            <a:schemeClr val="bg1"/>
                          </a:solidFill>
                          <a:effectLst/>
                        </a:rPr>
                        <a:t>The monolithic kernel is hard to extend.</a:t>
                      </a:r>
                    </a:p>
                  </a:txBody>
                  <a:tcPr marL="28029" marR="28029" marT="28029" marB="28029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882344332"/>
                  </a:ext>
                </a:extLst>
              </a:tr>
              <a:tr h="613613">
                <a:tc>
                  <a:txBody>
                    <a:bodyPr/>
                    <a:lstStyle/>
                    <a:p>
                      <a:pPr algn="l" fontAlgn="t"/>
                      <a:r>
                        <a:rPr lang="en-IN" sz="1200">
                          <a:solidFill>
                            <a:srgbClr val="0070C0"/>
                          </a:solidFill>
                          <a:effectLst/>
                        </a:rPr>
                        <a:t>Security</a:t>
                      </a:r>
                    </a:p>
                  </a:txBody>
                  <a:tcPr marL="28029" marR="28029" marT="28029" marB="28029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 dirty="0">
                          <a:solidFill>
                            <a:schemeClr val="bg1"/>
                          </a:solidFill>
                          <a:effectLst/>
                        </a:rPr>
                        <a:t>If a service crashes, it does effect on working of microkernel.</a:t>
                      </a:r>
                    </a:p>
                  </a:txBody>
                  <a:tcPr marL="28029" marR="28029" marT="28029" marB="28029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>
                          <a:solidFill>
                            <a:schemeClr val="bg1"/>
                          </a:solidFill>
                          <a:effectLst/>
                        </a:rPr>
                        <a:t>If a service crashes, the whole system crashes in monolithic kernel.</a:t>
                      </a:r>
                    </a:p>
                  </a:txBody>
                  <a:tcPr marL="28029" marR="28029" marT="28029" marB="28029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777126426"/>
                  </a:ext>
                </a:extLst>
              </a:tr>
              <a:tr h="498608">
                <a:tc>
                  <a:txBody>
                    <a:bodyPr/>
                    <a:lstStyle/>
                    <a:p>
                      <a:pPr algn="l" fontAlgn="t"/>
                      <a:r>
                        <a:rPr lang="en-IN" sz="1200">
                          <a:solidFill>
                            <a:srgbClr val="0070C0"/>
                          </a:solidFill>
                          <a:effectLst/>
                        </a:rPr>
                        <a:t>Code</a:t>
                      </a:r>
                    </a:p>
                  </a:txBody>
                  <a:tcPr marL="28029" marR="28029" marT="28029" marB="28029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>
                          <a:solidFill>
                            <a:schemeClr val="bg1"/>
                          </a:solidFill>
                          <a:effectLst/>
                        </a:rPr>
                        <a:t>To write a microkernel, more code is required.</a:t>
                      </a:r>
                    </a:p>
                  </a:txBody>
                  <a:tcPr marL="28029" marR="28029" marT="28029" marB="28029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200">
                          <a:solidFill>
                            <a:schemeClr val="bg1"/>
                          </a:solidFill>
                          <a:effectLst/>
                        </a:rPr>
                        <a:t>To write a monolithic kernel, less code is required.</a:t>
                      </a:r>
                    </a:p>
                  </a:txBody>
                  <a:tcPr marL="28029" marR="28029" marT="28029" marB="28029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034159025"/>
                  </a:ext>
                </a:extLst>
              </a:tr>
              <a:tr h="1155312">
                <a:tc>
                  <a:txBody>
                    <a:bodyPr/>
                    <a:lstStyle/>
                    <a:p>
                      <a:pPr algn="l" fontAlgn="t"/>
                      <a:r>
                        <a:rPr lang="en-IN" sz="1200" dirty="0">
                          <a:solidFill>
                            <a:srgbClr val="0070C0"/>
                          </a:solidFill>
                          <a:effectLst/>
                        </a:rPr>
                        <a:t>Example</a:t>
                      </a:r>
                    </a:p>
                  </a:txBody>
                  <a:tcPr marL="28029" marR="28029" marT="28029" marB="28029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1200" dirty="0">
                          <a:solidFill>
                            <a:schemeClr val="bg1"/>
                          </a:solidFill>
                          <a:effectLst/>
                        </a:rPr>
                        <a:t>QNX, Symbian, L4Linux, Singularity, K42, Mac OS X, Integrity, </a:t>
                      </a:r>
                      <a:r>
                        <a:rPr lang="en-IN" sz="1200" dirty="0" err="1">
                          <a:solidFill>
                            <a:schemeClr val="bg1"/>
                          </a:solidFill>
                          <a:effectLst/>
                        </a:rPr>
                        <a:t>PikeOS</a:t>
                      </a:r>
                      <a:r>
                        <a:rPr lang="en-IN" sz="1200" dirty="0">
                          <a:solidFill>
                            <a:schemeClr val="bg1"/>
                          </a:solidFill>
                          <a:effectLst/>
                        </a:rPr>
                        <a:t>, HURD, </a:t>
                      </a:r>
                      <a:r>
                        <a:rPr lang="en-IN" sz="1200" dirty="0" err="1">
                          <a:solidFill>
                            <a:schemeClr val="bg1"/>
                          </a:solidFill>
                          <a:effectLst/>
                        </a:rPr>
                        <a:t>Minix</a:t>
                      </a:r>
                      <a:r>
                        <a:rPr lang="en-IN" sz="1200" dirty="0">
                          <a:solidFill>
                            <a:schemeClr val="bg1"/>
                          </a:solidFill>
                          <a:effectLst/>
                        </a:rPr>
                        <a:t>, and </a:t>
                      </a:r>
                      <a:r>
                        <a:rPr lang="en-IN" sz="1200" dirty="0" err="1">
                          <a:solidFill>
                            <a:schemeClr val="bg1"/>
                          </a:solidFill>
                          <a:effectLst/>
                        </a:rPr>
                        <a:t>Coyotos</a:t>
                      </a:r>
                      <a:r>
                        <a:rPr lang="en-IN" sz="1200" dirty="0">
                          <a:solidFill>
                            <a:schemeClr val="bg1"/>
                          </a:solidFill>
                          <a:effectLst/>
                        </a:rPr>
                        <a:t>.</a:t>
                      </a:r>
                    </a:p>
                  </a:txBody>
                  <a:tcPr marL="28029" marR="28029" marT="28029" marB="28029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IN" sz="1200" dirty="0">
                          <a:solidFill>
                            <a:schemeClr val="bg1"/>
                          </a:solidFill>
                          <a:effectLst/>
                        </a:rPr>
                        <a:t>Linux, BSDs (FreeBSD, </a:t>
                      </a:r>
                      <a:r>
                        <a:rPr lang="en-IN" sz="1200" dirty="0" err="1">
                          <a:solidFill>
                            <a:schemeClr val="bg1"/>
                          </a:solidFill>
                          <a:effectLst/>
                        </a:rPr>
                        <a:t>OpenBSD</a:t>
                      </a:r>
                      <a:r>
                        <a:rPr lang="en-IN" sz="1200" dirty="0">
                          <a:solidFill>
                            <a:schemeClr val="bg1"/>
                          </a:solidFill>
                          <a:effectLst/>
                        </a:rPr>
                        <a:t>, </a:t>
                      </a:r>
                      <a:r>
                        <a:rPr lang="en-IN" sz="1200" dirty="0" err="1">
                          <a:solidFill>
                            <a:schemeClr val="bg1"/>
                          </a:solidFill>
                          <a:effectLst/>
                        </a:rPr>
                        <a:t>NetBSD</a:t>
                      </a:r>
                      <a:r>
                        <a:rPr lang="en-IN" sz="1200" dirty="0">
                          <a:solidFill>
                            <a:schemeClr val="bg1"/>
                          </a:solidFill>
                          <a:effectLst/>
                        </a:rPr>
                        <a:t>), Microsoft Windows (95,98,Me), Solaris, OS-9, AIX, HP-UX, DOS, OpenVMS, XTS-400 etc.</a:t>
                      </a:r>
                    </a:p>
                  </a:txBody>
                  <a:tcPr marL="28029" marR="28029" marT="28029" marB="28029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440737671"/>
                  </a:ext>
                </a:extLst>
              </a:tr>
            </a:tbl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8703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838200" y="438150"/>
            <a:ext cx="6248400" cy="432197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dirty="0" smtClean="0"/>
              <a:t>What is an Operating System?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304800" y="1359607"/>
            <a:ext cx="4267200" cy="3117143"/>
          </a:xfrm>
          <a:ln>
            <a:solidFill>
              <a:schemeClr val="tx2"/>
            </a:solidFill>
          </a:ln>
        </p:spPr>
        <p:txBody>
          <a:bodyPr>
            <a:normAutofit/>
          </a:bodyPr>
          <a:lstStyle/>
          <a:p>
            <a:r>
              <a:rPr lang="en-US" altLang="en-US" sz="1800" dirty="0" smtClean="0"/>
              <a:t>A program that acts as an intermediary between a user of a computer and the computer hardware</a:t>
            </a:r>
          </a:p>
          <a:p>
            <a:r>
              <a:rPr lang="en-US" altLang="en-US" sz="1800" dirty="0" smtClean="0"/>
              <a:t>Operating system goals:</a:t>
            </a:r>
          </a:p>
          <a:p>
            <a:pPr lvl="1"/>
            <a:r>
              <a:rPr lang="en-US" altLang="en-US" sz="1600" dirty="0" smtClean="0"/>
              <a:t>Execute user programs and make solving user problems easier</a:t>
            </a:r>
          </a:p>
          <a:p>
            <a:pPr lvl="1"/>
            <a:r>
              <a:rPr lang="en-US" altLang="en-US" sz="1600" dirty="0" smtClean="0"/>
              <a:t>Make the computer system convenient to use</a:t>
            </a:r>
          </a:p>
          <a:p>
            <a:pPr lvl="1"/>
            <a:r>
              <a:rPr lang="en-US" altLang="en-US" sz="1600" dirty="0" smtClean="0"/>
              <a:t>Use the computer hardware in an efficient manner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400" y="1366263"/>
            <a:ext cx="4219575" cy="313372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962400" y="4718905"/>
            <a:ext cx="51054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1200" dirty="0" smtClean="0">
                <a:solidFill>
                  <a:schemeClr val="bg1">
                    <a:lumMod val="50000"/>
                    <a:lumOff val="50000"/>
                  </a:schemeClr>
                </a:solidFill>
                <a:latin typeface="Garamond"/>
                <a:ea typeface="Garamond"/>
                <a:cs typeface="Garamond"/>
                <a:sym typeface="Garamond"/>
              </a:rPr>
              <a:t>Source: </a:t>
            </a:r>
            <a:r>
              <a:rPr lang="en-US" sz="1200" dirty="0">
                <a:solidFill>
                  <a:schemeClr val="bg1">
                    <a:lumMod val="50000"/>
                    <a:lumOff val="50000"/>
                  </a:schemeClr>
                </a:solidFill>
                <a:latin typeface="Garamond"/>
                <a:ea typeface="Garamond"/>
                <a:cs typeface="Garamond"/>
                <a:sym typeface="Garamond"/>
              </a:rPr>
              <a:t>“Operating System Concepts:  </a:t>
            </a:r>
            <a:r>
              <a:rPr lang="en-US" sz="1200" dirty="0" smtClean="0">
                <a:solidFill>
                  <a:schemeClr val="bg1">
                    <a:lumMod val="50000"/>
                    <a:lumOff val="50000"/>
                  </a:schemeClr>
                </a:solidFill>
                <a:latin typeface="Garamond"/>
                <a:ea typeface="Garamond"/>
                <a:cs typeface="Garamond"/>
                <a:sym typeface="Garamond"/>
              </a:rPr>
              <a:t>9th </a:t>
            </a:r>
            <a:r>
              <a:rPr lang="en-US" sz="1200" dirty="0">
                <a:solidFill>
                  <a:schemeClr val="bg1">
                    <a:lumMod val="50000"/>
                    <a:lumOff val="50000"/>
                  </a:schemeClr>
                </a:solidFill>
                <a:latin typeface="Garamond"/>
                <a:ea typeface="Garamond"/>
                <a:cs typeface="Garamond"/>
                <a:sym typeface="Garamond"/>
              </a:rPr>
              <a:t>Edition” by Silberschatz Galvin Gagne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219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 smtClean="0"/>
              <a:t>Modular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730218"/>
            <a:ext cx="4509355" cy="3778363"/>
          </a:xfrm>
        </p:spPr>
        <p:txBody>
          <a:bodyPr>
            <a:normAutofit fontScale="85000" lnSpcReduction="20000"/>
          </a:bodyPr>
          <a:lstStyle/>
          <a:p>
            <a:pPr algn="just"/>
            <a:endParaRPr lang="en-IN" dirty="0"/>
          </a:p>
          <a:p>
            <a:pPr algn="just"/>
            <a:r>
              <a:rPr lang="en-IN" dirty="0" smtClean="0"/>
              <a:t> Divided into different module.</a:t>
            </a:r>
          </a:p>
          <a:p>
            <a:pPr algn="just"/>
            <a:endParaRPr lang="en-IN" dirty="0" smtClean="0"/>
          </a:p>
          <a:p>
            <a:pPr algn="just"/>
            <a:r>
              <a:rPr lang="en-IN" dirty="0" smtClean="0"/>
              <a:t>Typically employs:</a:t>
            </a:r>
          </a:p>
          <a:p>
            <a:pPr lvl="1" algn="just"/>
            <a:r>
              <a:rPr lang="en-IN" dirty="0" smtClean="0"/>
              <a:t>dynamic loadable kernel module (LKM). </a:t>
            </a:r>
            <a:r>
              <a:rPr lang="en-IN" dirty="0"/>
              <a:t>i.e. Different modules communicate </a:t>
            </a:r>
            <a:r>
              <a:rPr lang="en-IN" dirty="0" smtClean="0"/>
              <a:t>through kernel (core part).</a:t>
            </a:r>
            <a:endParaRPr lang="en-IN" dirty="0"/>
          </a:p>
          <a:p>
            <a:pPr marL="320040" lvl="1" indent="0" algn="just">
              <a:buNone/>
            </a:pPr>
            <a:endParaRPr lang="en-IN" dirty="0" smtClean="0"/>
          </a:p>
          <a:p>
            <a:pPr algn="just"/>
            <a:r>
              <a:rPr lang="en-IN" dirty="0" smtClean="0"/>
              <a:t>LKM may be loaded during boot or when required, and can be deleted also.</a:t>
            </a:r>
            <a:endParaRPr lang="en-IN" dirty="0"/>
          </a:p>
          <a:p>
            <a:pPr algn="just"/>
            <a:endParaRPr lang="en-IN" dirty="0" smtClean="0"/>
          </a:p>
          <a:p>
            <a:pPr algn="just"/>
            <a:r>
              <a:rPr lang="en-IN" dirty="0" smtClean="0"/>
              <a:t>An </a:t>
            </a:r>
            <a:r>
              <a:rPr lang="en-IN" dirty="0"/>
              <a:t>example would be a device driver support module loaded when a new device is </a:t>
            </a:r>
            <a:r>
              <a:rPr lang="en-IN" dirty="0" smtClean="0"/>
              <a:t>plugged into </a:t>
            </a:r>
            <a:r>
              <a:rPr lang="en-IN" dirty="0"/>
              <a:t>the computer, and when the device is unplugged, the module is deleted because it is </a:t>
            </a:r>
            <a:r>
              <a:rPr lang="en-IN" dirty="0" smtClean="0"/>
              <a:t>not needed </a:t>
            </a:r>
            <a:r>
              <a:rPr lang="en-IN" dirty="0"/>
              <a:t>any more.</a:t>
            </a:r>
          </a:p>
          <a:p>
            <a:pPr algn="just"/>
            <a:endParaRPr lang="en-IN" dirty="0"/>
          </a:p>
          <a:p>
            <a:pPr algn="just"/>
            <a:endParaRPr lang="en-IN" dirty="0"/>
          </a:p>
          <a:p>
            <a:pPr algn="just"/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1600" y="1352550"/>
            <a:ext cx="3872645" cy="23622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334000" y="3409950"/>
            <a:ext cx="533400" cy="304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10" name="Group 9"/>
          <p:cNvGrpSpPr/>
          <p:nvPr/>
        </p:nvGrpSpPr>
        <p:grpSpPr>
          <a:xfrm>
            <a:off x="5181600" y="1380590"/>
            <a:ext cx="3872645" cy="2362200"/>
            <a:chOff x="5181600" y="1380590"/>
            <a:chExt cx="3872645" cy="236220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81600" y="1380590"/>
              <a:ext cx="3872645" cy="23622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</p:pic>
        <p:sp>
          <p:nvSpPr>
            <p:cNvPr id="8" name="Rectangle 7"/>
            <p:cNvSpPr/>
            <p:nvPr/>
          </p:nvSpPr>
          <p:spPr>
            <a:xfrm>
              <a:off x="5334000" y="3437990"/>
              <a:ext cx="533400" cy="3048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9" name="Rectangle 8"/>
            <p:cNvSpPr/>
            <p:nvPr/>
          </p:nvSpPr>
          <p:spPr>
            <a:xfrm>
              <a:off x="8520845" y="3423970"/>
              <a:ext cx="533400" cy="3048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11" name="Rectangle 10"/>
          <p:cNvSpPr/>
          <p:nvPr/>
        </p:nvSpPr>
        <p:spPr>
          <a:xfrm>
            <a:off x="3657600" y="4759717"/>
            <a:ext cx="5638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u="sng" dirty="0" err="1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Silberschatz</a:t>
            </a:r>
            <a:r>
              <a:rPr lang="en-US" sz="1400" u="sng" dirty="0">
                <a:solidFill>
                  <a:schemeClr val="bg1">
                    <a:lumMod val="50000"/>
                    <a:lumOff val="50000"/>
                  </a:schemeClr>
                </a:solidFill>
              </a:rPr>
              <a:t>, Gagne, Galvin: Operating System Concepts, 6</a:t>
            </a:r>
            <a:r>
              <a:rPr lang="en-US" sz="1400" u="sng" baseline="300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th</a:t>
            </a:r>
            <a:r>
              <a:rPr lang="en-US" sz="1400" u="sng" dirty="0">
                <a:solidFill>
                  <a:schemeClr val="bg1">
                    <a:lumMod val="50000"/>
                    <a:lumOff val="50000"/>
                  </a:schemeClr>
                </a:solidFill>
              </a:rPr>
              <a:t> Edition</a:t>
            </a:r>
            <a:endParaRPr lang="en-US" sz="1400" u="sng" dirty="0">
              <a:solidFill>
                <a:schemeClr val="bg1">
                  <a:lumMod val="50000"/>
                  <a:lumOff val="50000"/>
                </a:schemeClr>
              </a:solidFill>
              <a:hlinkClick r:id="rId3"/>
            </a:endParaRP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7955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24200" y="-781050"/>
            <a:ext cx="5029200" cy="1676400"/>
          </a:xfrm>
        </p:spPr>
        <p:txBody>
          <a:bodyPr>
            <a:noAutofit/>
          </a:bodyPr>
          <a:lstStyle/>
          <a:p>
            <a:r>
              <a:rPr lang="en-US" dirty="0" smtClean="0"/>
              <a:t>System Calls</a:t>
            </a:r>
            <a:endParaRPr lang="en-US" b="1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10" name="Rectangle 3"/>
          <p:cNvSpPr>
            <a:spLocks noGrp="1" noChangeArrowheads="1"/>
          </p:cNvSpPr>
          <p:nvPr>
            <p:ph idx="1"/>
          </p:nvPr>
        </p:nvSpPr>
        <p:spPr>
          <a:xfrm>
            <a:off x="304801" y="895350"/>
            <a:ext cx="8803942" cy="386715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en-US" dirty="0"/>
              <a:t>Programming interface to the services provided by the OS</a:t>
            </a:r>
            <a:endParaRPr lang="en-US" altLang="en-US" sz="900" dirty="0"/>
          </a:p>
          <a:p>
            <a:pPr>
              <a:lnSpc>
                <a:spcPct val="90000"/>
              </a:lnSpc>
            </a:pPr>
            <a:r>
              <a:rPr lang="en-US" altLang="en-US" dirty="0"/>
              <a:t>Typically written in a high-level language (C or C++)</a:t>
            </a:r>
            <a:endParaRPr lang="en-US" altLang="en-US" sz="900" dirty="0"/>
          </a:p>
          <a:p>
            <a:pPr>
              <a:lnSpc>
                <a:spcPct val="90000"/>
              </a:lnSpc>
            </a:pPr>
            <a:r>
              <a:rPr lang="en-US" altLang="en-US" dirty="0"/>
              <a:t>Mostly accessed by programs via a high-level </a:t>
            </a:r>
            <a:r>
              <a:rPr lang="en-US" altLang="en-US" b="1" dirty="0">
                <a:solidFill>
                  <a:srgbClr val="3366FF"/>
                </a:solidFill>
              </a:rPr>
              <a:t>Application Programming Interface </a:t>
            </a:r>
            <a:r>
              <a:rPr lang="en-US" altLang="en-US" b="1" dirty="0">
                <a:solidFill>
                  <a:srgbClr val="000000"/>
                </a:solidFill>
              </a:rPr>
              <a:t>(</a:t>
            </a:r>
            <a:r>
              <a:rPr lang="en-US" altLang="en-US" b="1" dirty="0">
                <a:solidFill>
                  <a:srgbClr val="3366FF"/>
                </a:solidFill>
              </a:rPr>
              <a:t>API</a:t>
            </a:r>
            <a:r>
              <a:rPr lang="en-US" altLang="en-US" b="1" dirty="0">
                <a:solidFill>
                  <a:srgbClr val="000000"/>
                </a:solidFill>
              </a:rPr>
              <a:t>)</a:t>
            </a:r>
            <a:r>
              <a:rPr lang="en-US" altLang="en-US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rather than direct system call use</a:t>
            </a:r>
            <a:endParaRPr lang="en-US" altLang="en-US" sz="900" dirty="0"/>
          </a:p>
          <a:p>
            <a:pPr>
              <a:lnSpc>
                <a:spcPct val="90000"/>
              </a:lnSpc>
            </a:pPr>
            <a:r>
              <a:rPr lang="en-US" altLang="en-US" dirty="0"/>
              <a:t>Three most common APIs are Win32 API for Windows, POSIX API for POSIX-based systems (including virtually all versions of UNIX, Linux, and Mac OS X), and Java API for the Java virtual machine (JVM)</a:t>
            </a:r>
          </a:p>
          <a:p>
            <a:endParaRPr lang="en-US" altLang="en-US" dirty="0"/>
          </a:p>
          <a:p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340001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781050"/>
            <a:ext cx="7315200" cy="1676400"/>
          </a:xfrm>
        </p:spPr>
        <p:txBody>
          <a:bodyPr>
            <a:noAutofit/>
          </a:bodyPr>
          <a:lstStyle/>
          <a:p>
            <a:r>
              <a:rPr lang="en-US" dirty="0" smtClean="0"/>
              <a:t>System Calls - Example</a:t>
            </a:r>
            <a:endParaRPr lang="en-US" b="1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10" name="Rectangle 3"/>
          <p:cNvSpPr>
            <a:spLocks noGrp="1" noChangeArrowheads="1"/>
          </p:cNvSpPr>
          <p:nvPr>
            <p:ph idx="1"/>
          </p:nvPr>
        </p:nvSpPr>
        <p:spPr>
          <a:xfrm>
            <a:off x="609601" y="895350"/>
            <a:ext cx="8499142" cy="3867150"/>
          </a:xfrm>
        </p:spPr>
        <p:txBody>
          <a:bodyPr/>
          <a:lstStyle/>
          <a:p>
            <a:r>
              <a:rPr lang="en-US" altLang="en-US" dirty="0"/>
              <a:t>System call sequence to copy the contents of one file to another file</a:t>
            </a:r>
          </a:p>
          <a:p>
            <a:endParaRPr lang="en-US" altLang="en-US" dirty="0"/>
          </a:p>
          <a:p>
            <a:endParaRPr lang="en-US" altLang="en-US" dirty="0" smtClean="0"/>
          </a:p>
        </p:txBody>
      </p:sp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9766" y="1419556"/>
            <a:ext cx="4992068" cy="33783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34272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-781050"/>
            <a:ext cx="7772400" cy="1676400"/>
          </a:xfrm>
        </p:spPr>
        <p:txBody>
          <a:bodyPr>
            <a:noAutofit/>
          </a:bodyPr>
          <a:lstStyle/>
          <a:p>
            <a:r>
              <a:rPr lang="en-US" dirty="0" smtClean="0"/>
              <a:t>Example of a Standard API</a:t>
            </a:r>
            <a:endParaRPr lang="en-US" b="1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7" name="Picture 1" descr="Screen Shot 2012-12-01 at 12.25.0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8212" y="876300"/>
            <a:ext cx="4036805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8212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57150"/>
            <a:ext cx="7772400" cy="1219200"/>
          </a:xfrm>
        </p:spPr>
        <p:txBody>
          <a:bodyPr>
            <a:noAutofit/>
          </a:bodyPr>
          <a:lstStyle/>
          <a:p>
            <a:r>
              <a:rPr lang="en-US" altLang="en-US" dirty="0" smtClean="0"/>
              <a:t>API </a:t>
            </a:r>
            <a:r>
              <a:rPr lang="en-US" altLang="en-US" dirty="0"/>
              <a:t>– System Call – </a:t>
            </a:r>
            <a:r>
              <a:rPr lang="en-US" altLang="en-US" dirty="0" smtClean="0"/>
              <a:t>OS</a:t>
            </a:r>
            <a:endParaRPr lang="en-US" b="1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5" name="Picture 5" descr="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1200150"/>
            <a:ext cx="6194425" cy="3794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56960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33350"/>
            <a:ext cx="8077199" cy="762000"/>
          </a:xfrm>
        </p:spPr>
        <p:txBody>
          <a:bodyPr>
            <a:noAutofit/>
          </a:bodyPr>
          <a:lstStyle/>
          <a:p>
            <a:r>
              <a:rPr lang="en-US" dirty="0" smtClean="0"/>
              <a:t>System Call – Types</a:t>
            </a:r>
            <a:endParaRPr lang="en-US" b="1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10" name="Rectangle 3"/>
          <p:cNvSpPr>
            <a:spLocks noGrp="1" noChangeArrowheads="1"/>
          </p:cNvSpPr>
          <p:nvPr>
            <p:ph idx="1"/>
          </p:nvPr>
        </p:nvSpPr>
        <p:spPr>
          <a:xfrm>
            <a:off x="457201" y="895350"/>
            <a:ext cx="8651542" cy="3867150"/>
          </a:xfrm>
        </p:spPr>
        <p:txBody>
          <a:bodyPr>
            <a:normAutofit/>
          </a:bodyPr>
          <a:lstStyle/>
          <a:p>
            <a:r>
              <a:rPr lang="en-US" altLang="en-US" dirty="0"/>
              <a:t>Process control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en-US" dirty="0"/>
              <a:t>create process, terminate process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en-US" dirty="0"/>
              <a:t>end, abort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en-US" dirty="0"/>
              <a:t>load, execute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en-US" dirty="0"/>
              <a:t>get process attributes, set process attributes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en-US" dirty="0"/>
              <a:t>wait for time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en-US" dirty="0"/>
              <a:t>wait event, signal event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en-US" dirty="0"/>
              <a:t>allocate and free memory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en-US" dirty="0"/>
              <a:t>Dump memory if error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en-US" b="1" dirty="0">
                <a:solidFill>
                  <a:srgbClr val="3366FF"/>
                </a:solidFill>
              </a:rPr>
              <a:t>Debugger</a:t>
            </a:r>
            <a:r>
              <a:rPr lang="en-US" altLang="en-US" dirty="0"/>
              <a:t> for determining </a:t>
            </a:r>
            <a:r>
              <a:rPr lang="en-US" altLang="en-US" b="1" dirty="0">
                <a:solidFill>
                  <a:srgbClr val="3366FF"/>
                </a:solidFill>
              </a:rPr>
              <a:t>bugs, single step </a:t>
            </a:r>
            <a:r>
              <a:rPr lang="en-US" altLang="en-US" dirty="0"/>
              <a:t>execution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en-US" b="1" dirty="0">
                <a:solidFill>
                  <a:srgbClr val="3366FF"/>
                </a:solidFill>
              </a:rPr>
              <a:t>Locks</a:t>
            </a:r>
            <a:r>
              <a:rPr lang="en-US" altLang="en-US" dirty="0"/>
              <a:t> for managing access to shared data between processes</a:t>
            </a:r>
          </a:p>
          <a:p>
            <a:pPr>
              <a:lnSpc>
                <a:spcPct val="90000"/>
              </a:lnSpc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62102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33350"/>
            <a:ext cx="8000999" cy="762000"/>
          </a:xfrm>
        </p:spPr>
        <p:txBody>
          <a:bodyPr>
            <a:noAutofit/>
          </a:bodyPr>
          <a:lstStyle/>
          <a:p>
            <a:r>
              <a:rPr lang="en-US" dirty="0" smtClean="0"/>
              <a:t>System Call – Types (Cont.)</a:t>
            </a:r>
            <a:endParaRPr lang="en-US" b="1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10" name="Rectangle 3"/>
          <p:cNvSpPr>
            <a:spLocks noGrp="1" noChangeArrowheads="1"/>
          </p:cNvSpPr>
          <p:nvPr>
            <p:ph idx="1"/>
          </p:nvPr>
        </p:nvSpPr>
        <p:spPr>
          <a:xfrm>
            <a:off x="609601" y="895350"/>
            <a:ext cx="8499142" cy="3867150"/>
          </a:xfrm>
        </p:spPr>
        <p:txBody>
          <a:bodyPr>
            <a:normAutofit/>
          </a:bodyPr>
          <a:lstStyle/>
          <a:p>
            <a:r>
              <a:rPr lang="en-US" altLang="en-US" dirty="0"/>
              <a:t>File management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en-US" dirty="0"/>
              <a:t>create file, delete file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en-US" dirty="0"/>
              <a:t>open, close file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en-US" dirty="0"/>
              <a:t>read, write, reposition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en-US" dirty="0"/>
              <a:t>get and set file attributes</a:t>
            </a:r>
          </a:p>
          <a:p>
            <a:r>
              <a:rPr lang="en-US" altLang="en-US" dirty="0"/>
              <a:t>Device management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en-US" dirty="0"/>
              <a:t>request device, release device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en-US" dirty="0"/>
              <a:t>read, write, reposition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en-US" dirty="0"/>
              <a:t>get device attributes, set device attributes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en-US" dirty="0"/>
              <a:t>logically attach or detach devices</a:t>
            </a:r>
          </a:p>
          <a:p>
            <a:pPr lvl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941965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133350"/>
            <a:ext cx="7848599" cy="762000"/>
          </a:xfrm>
        </p:spPr>
        <p:txBody>
          <a:bodyPr>
            <a:noAutofit/>
          </a:bodyPr>
          <a:lstStyle/>
          <a:p>
            <a:r>
              <a:rPr lang="en-US" dirty="0" smtClean="0"/>
              <a:t>System Call – Types (Cont.)</a:t>
            </a:r>
            <a:endParaRPr lang="en-US" b="1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10" name="Rectangle 3"/>
          <p:cNvSpPr>
            <a:spLocks noGrp="1" noChangeArrowheads="1"/>
          </p:cNvSpPr>
          <p:nvPr>
            <p:ph idx="1"/>
          </p:nvPr>
        </p:nvSpPr>
        <p:spPr>
          <a:xfrm>
            <a:off x="381001" y="895350"/>
            <a:ext cx="8727742" cy="3867150"/>
          </a:xfrm>
        </p:spPr>
        <p:txBody>
          <a:bodyPr>
            <a:normAutofit lnSpcReduction="10000"/>
          </a:bodyPr>
          <a:lstStyle/>
          <a:p>
            <a:r>
              <a:rPr lang="en-US" altLang="en-US" dirty="0"/>
              <a:t>Information maintenance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en-US" dirty="0"/>
              <a:t>get time or date, set time or date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en-US" dirty="0"/>
              <a:t>get system data, set system data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en-US" dirty="0"/>
              <a:t>get and set process, file, or device attributes</a:t>
            </a:r>
          </a:p>
          <a:p>
            <a:r>
              <a:rPr lang="en-US" altLang="en-US" dirty="0"/>
              <a:t>Communications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en-US" dirty="0"/>
              <a:t>create, delete communication connection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en-US" dirty="0"/>
              <a:t>send, receive messages if </a:t>
            </a:r>
            <a:r>
              <a:rPr lang="en-US" altLang="en-US" b="1" dirty="0">
                <a:solidFill>
                  <a:srgbClr val="3366FF"/>
                </a:solidFill>
              </a:rPr>
              <a:t>message passing model </a:t>
            </a:r>
            <a:r>
              <a:rPr lang="en-US" altLang="en-US" dirty="0"/>
              <a:t>to </a:t>
            </a:r>
            <a:r>
              <a:rPr lang="en-US" altLang="en-US" b="1" dirty="0">
                <a:solidFill>
                  <a:srgbClr val="3366FF"/>
                </a:solidFill>
              </a:rPr>
              <a:t>host name</a:t>
            </a:r>
            <a:r>
              <a:rPr lang="en-US" altLang="en-US" dirty="0"/>
              <a:t> or </a:t>
            </a:r>
            <a:r>
              <a:rPr lang="en-US" altLang="en-US" b="1" dirty="0">
                <a:solidFill>
                  <a:srgbClr val="3366FF"/>
                </a:solidFill>
              </a:rPr>
              <a:t>process name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altLang="en-US" dirty="0"/>
              <a:t>From</a:t>
            </a:r>
            <a:r>
              <a:rPr lang="en-US" altLang="en-US" b="1" dirty="0">
                <a:solidFill>
                  <a:srgbClr val="3366FF"/>
                </a:solidFill>
              </a:rPr>
              <a:t> client </a:t>
            </a:r>
            <a:r>
              <a:rPr lang="en-US" altLang="en-US" dirty="0"/>
              <a:t>to</a:t>
            </a:r>
            <a:r>
              <a:rPr lang="en-US" altLang="en-US" b="1" dirty="0">
                <a:solidFill>
                  <a:srgbClr val="3366FF"/>
                </a:solidFill>
              </a:rPr>
              <a:t> server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en-US" b="1" dirty="0">
                <a:solidFill>
                  <a:srgbClr val="3366FF"/>
                </a:solidFill>
              </a:rPr>
              <a:t>Shared-memory model </a:t>
            </a:r>
            <a:r>
              <a:rPr lang="en-US" altLang="en-US" dirty="0"/>
              <a:t>create and gain access to memory regions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en-US" dirty="0"/>
              <a:t>transfer status information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en-US" dirty="0"/>
              <a:t>attach and detach remote devices</a:t>
            </a:r>
          </a:p>
        </p:txBody>
      </p:sp>
    </p:spTree>
    <p:extLst>
      <p:ext uri="{BB962C8B-B14F-4D97-AF65-F5344CB8AC3E}">
        <p14:creationId xmlns:p14="http://schemas.microsoft.com/office/powerpoint/2010/main" val="1391008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33350"/>
            <a:ext cx="7924799" cy="762000"/>
          </a:xfrm>
        </p:spPr>
        <p:txBody>
          <a:bodyPr>
            <a:noAutofit/>
          </a:bodyPr>
          <a:lstStyle/>
          <a:p>
            <a:r>
              <a:rPr lang="en-US" dirty="0" smtClean="0"/>
              <a:t>System Call – Types (Cont.)</a:t>
            </a:r>
            <a:endParaRPr lang="en-US" b="1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10" name="Rectangle 3"/>
          <p:cNvSpPr>
            <a:spLocks noGrp="1" noChangeArrowheads="1"/>
          </p:cNvSpPr>
          <p:nvPr>
            <p:ph idx="1"/>
          </p:nvPr>
        </p:nvSpPr>
        <p:spPr>
          <a:xfrm>
            <a:off x="457201" y="895350"/>
            <a:ext cx="8651542" cy="3867150"/>
          </a:xfrm>
        </p:spPr>
        <p:txBody>
          <a:bodyPr>
            <a:normAutofit/>
          </a:bodyPr>
          <a:lstStyle/>
          <a:p>
            <a:r>
              <a:rPr lang="en-US" altLang="en-US" dirty="0"/>
              <a:t>Protection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en-US" dirty="0"/>
              <a:t>Control access to resources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en-US" dirty="0"/>
              <a:t>Get and set permissions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en-US" dirty="0"/>
              <a:t>Allow and deny user access</a:t>
            </a:r>
          </a:p>
        </p:txBody>
      </p:sp>
    </p:spTree>
    <p:extLst>
      <p:ext uri="{BB962C8B-B14F-4D97-AF65-F5344CB8AC3E}">
        <p14:creationId xmlns:p14="http://schemas.microsoft.com/office/powerpoint/2010/main" val="854091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57400" y="-95250"/>
            <a:ext cx="6096000" cy="533400"/>
          </a:xfrm>
        </p:spPr>
        <p:txBody>
          <a:bodyPr>
            <a:noAutofit/>
          </a:bodyPr>
          <a:lstStyle/>
          <a:p>
            <a:r>
              <a:rPr lang="en-US" altLang="en-US" sz="2400" dirty="0"/>
              <a:t>Examples of Windows and  Unix System Calls</a:t>
            </a:r>
            <a:endParaRPr lang="en-US" sz="2400" b="1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5" name="Picture 6" descr="OS8-p6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6152" y="438150"/>
            <a:ext cx="5078495" cy="4528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72726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 smtClean="0"/>
              <a:t>Introduction to OS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7159" y="1471396"/>
            <a:ext cx="7315200" cy="3207360"/>
          </a:xfrm>
        </p:spPr>
        <p:txBody>
          <a:bodyPr>
            <a:normAutofit fontScale="92500" lnSpcReduction="20000"/>
          </a:bodyPr>
          <a:lstStyle/>
          <a:p>
            <a:pPr algn="just"/>
            <a:r>
              <a:rPr lang="en-IN" dirty="0" smtClean="0"/>
              <a:t>Operating System(OS) manages </a:t>
            </a:r>
            <a:r>
              <a:rPr lang="en-IN" dirty="0"/>
              <a:t>computer hardware</a:t>
            </a:r>
            <a:r>
              <a:rPr lang="en-IN" dirty="0" smtClean="0"/>
              <a:t>.</a:t>
            </a:r>
          </a:p>
          <a:p>
            <a:pPr algn="just"/>
            <a:r>
              <a:rPr lang="en-IN" dirty="0" smtClean="0"/>
              <a:t>Application Program runs on OS</a:t>
            </a:r>
          </a:p>
          <a:p>
            <a:pPr algn="just"/>
            <a:r>
              <a:rPr lang="en-IN" dirty="0" smtClean="0"/>
              <a:t>Computer User interacts with the OS which in turn interacts with the hardware.</a:t>
            </a:r>
          </a:p>
          <a:p>
            <a:pPr algn="just"/>
            <a:r>
              <a:rPr lang="en-IN" dirty="0" smtClean="0"/>
              <a:t>Variety of OS depending on the tasks. Example:-</a:t>
            </a:r>
          </a:p>
          <a:p>
            <a:pPr algn="just"/>
            <a:endParaRPr lang="en-IN" dirty="0" smtClean="0"/>
          </a:p>
          <a:p>
            <a:pPr lvl="1" algn="just"/>
            <a:r>
              <a:rPr lang="en-IN" dirty="0"/>
              <a:t>Mainframe </a:t>
            </a:r>
            <a:r>
              <a:rPr lang="en-IN" dirty="0" smtClean="0"/>
              <a:t>OS</a:t>
            </a:r>
          </a:p>
          <a:p>
            <a:pPr lvl="2" algn="just"/>
            <a:r>
              <a:rPr lang="en-IN" dirty="0" smtClean="0"/>
              <a:t>Optimize hardware utilization</a:t>
            </a:r>
          </a:p>
          <a:p>
            <a:pPr lvl="1" algn="just"/>
            <a:r>
              <a:rPr lang="en-IN" dirty="0" smtClean="0"/>
              <a:t>Computer standard OS </a:t>
            </a:r>
          </a:p>
          <a:p>
            <a:pPr lvl="2" algn="just"/>
            <a:r>
              <a:rPr lang="en-IN" dirty="0" smtClean="0"/>
              <a:t>Standard Application, Games</a:t>
            </a:r>
            <a:r>
              <a:rPr lang="en-IN" dirty="0"/>
              <a:t>, </a:t>
            </a:r>
            <a:r>
              <a:rPr lang="en-IN" dirty="0" smtClean="0"/>
              <a:t>etc. </a:t>
            </a:r>
          </a:p>
          <a:p>
            <a:pPr lvl="1" algn="just"/>
            <a:r>
              <a:rPr lang="en-IN" dirty="0" smtClean="0"/>
              <a:t>Handheld OS -&gt; Apps, etc.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8541" y="3921998"/>
            <a:ext cx="1285875" cy="116897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4817" y="3790950"/>
            <a:ext cx="1575781" cy="116897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6207" y="148459"/>
            <a:ext cx="1150144" cy="115458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99971" y="1234139"/>
            <a:ext cx="1176232" cy="115458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24800" y="2984950"/>
            <a:ext cx="1162444" cy="1337436"/>
          </a:xfrm>
          <a:prstGeom prst="rect">
            <a:avLst/>
          </a:prstGeom>
        </p:spPr>
      </p:pic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4078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09550"/>
            <a:ext cx="7620000" cy="609600"/>
          </a:xfrm>
        </p:spPr>
        <p:txBody>
          <a:bodyPr>
            <a:noAutofit/>
          </a:bodyPr>
          <a:lstStyle/>
          <a:p>
            <a:r>
              <a:rPr lang="en-US" altLang="en-US" dirty="0"/>
              <a:t>Standard C Library Example</a:t>
            </a:r>
            <a:endParaRPr lang="en-US" b="1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304800" y="819150"/>
            <a:ext cx="28956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dirty="0"/>
              <a:t>C program invoking </a:t>
            </a:r>
            <a:r>
              <a:rPr lang="en-US" altLang="en-US" dirty="0" err="1"/>
              <a:t>printf</a:t>
            </a:r>
            <a:r>
              <a:rPr lang="en-US" altLang="en-US" dirty="0"/>
              <a:t>() library call, which calls write() system call</a:t>
            </a:r>
          </a:p>
        </p:txBody>
      </p:sp>
      <p:pic>
        <p:nvPicPr>
          <p:cNvPr id="7" name="Picture 1" descr="Screen Shot 2012-12-01 at 1.12.0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895350"/>
            <a:ext cx="3962400" cy="40061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70382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33350"/>
            <a:ext cx="8000999" cy="762000"/>
          </a:xfrm>
        </p:spPr>
        <p:txBody>
          <a:bodyPr>
            <a:noAutofit/>
          </a:bodyPr>
          <a:lstStyle/>
          <a:p>
            <a:r>
              <a:rPr lang="en-US" altLang="en-US" dirty="0" smtClean="0"/>
              <a:t>Protection - Modes</a:t>
            </a:r>
            <a:endParaRPr lang="en-US" b="1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10" name="Rectangle 3"/>
          <p:cNvSpPr>
            <a:spLocks noGrp="1" noChangeArrowheads="1"/>
          </p:cNvSpPr>
          <p:nvPr>
            <p:ph idx="1"/>
          </p:nvPr>
        </p:nvSpPr>
        <p:spPr>
          <a:xfrm>
            <a:off x="304801" y="895350"/>
            <a:ext cx="8803942" cy="386715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altLang="en-US" b="1" dirty="0">
                <a:solidFill>
                  <a:srgbClr val="3366FF"/>
                </a:solidFill>
              </a:rPr>
              <a:t>Dual-mode </a:t>
            </a:r>
            <a:r>
              <a:rPr lang="en-US" altLang="en-US" dirty="0"/>
              <a:t>operation allows OS to protect itself and other system components</a:t>
            </a:r>
          </a:p>
          <a:p>
            <a:pPr lvl="1">
              <a:lnSpc>
                <a:spcPct val="90000"/>
              </a:lnSpc>
            </a:pPr>
            <a:r>
              <a:rPr lang="en-US" altLang="en-US" b="1" dirty="0">
                <a:solidFill>
                  <a:srgbClr val="3366FF"/>
                </a:solidFill>
              </a:rPr>
              <a:t>User mode </a:t>
            </a:r>
            <a:r>
              <a:rPr lang="en-US" altLang="en-US" dirty="0"/>
              <a:t>and </a:t>
            </a:r>
            <a:r>
              <a:rPr lang="en-US" altLang="en-US" b="1" dirty="0">
                <a:solidFill>
                  <a:srgbClr val="3366FF"/>
                </a:solidFill>
              </a:rPr>
              <a:t>kernel mode </a:t>
            </a:r>
          </a:p>
          <a:p>
            <a:pPr lvl="1">
              <a:lnSpc>
                <a:spcPct val="90000"/>
              </a:lnSpc>
            </a:pPr>
            <a:r>
              <a:rPr lang="en-US" altLang="en-US" b="1" dirty="0">
                <a:solidFill>
                  <a:srgbClr val="3366FF"/>
                </a:solidFill>
              </a:rPr>
              <a:t>Mode bit </a:t>
            </a:r>
            <a:r>
              <a:rPr lang="en-US" altLang="en-US" dirty="0"/>
              <a:t>provided by hardware</a:t>
            </a:r>
          </a:p>
          <a:p>
            <a:pPr lvl="2">
              <a:lnSpc>
                <a:spcPct val="90000"/>
              </a:lnSpc>
            </a:pPr>
            <a:r>
              <a:rPr lang="en-US" altLang="en-US" dirty="0"/>
              <a:t>Provides ability to distinguish when system is running user code or kernel code</a:t>
            </a:r>
          </a:p>
          <a:p>
            <a:pPr lvl="2">
              <a:lnSpc>
                <a:spcPct val="90000"/>
              </a:lnSpc>
            </a:pPr>
            <a:r>
              <a:rPr lang="en-US" altLang="en-US" dirty="0"/>
              <a:t>Some instructions designated as </a:t>
            </a:r>
            <a:r>
              <a:rPr lang="en-US" altLang="en-US" b="1" dirty="0">
                <a:solidFill>
                  <a:srgbClr val="3366FF"/>
                </a:solidFill>
              </a:rPr>
              <a:t>privileged</a:t>
            </a:r>
            <a:r>
              <a:rPr lang="en-US" altLang="en-US" dirty="0"/>
              <a:t>, only executable in kernel mode</a:t>
            </a:r>
          </a:p>
          <a:p>
            <a:pPr lvl="2">
              <a:lnSpc>
                <a:spcPct val="90000"/>
              </a:lnSpc>
            </a:pPr>
            <a:r>
              <a:rPr lang="en-US" altLang="en-US" dirty="0"/>
              <a:t>System call changes mode to kernel, return from call resets it to user</a:t>
            </a:r>
          </a:p>
          <a:p>
            <a:pPr>
              <a:lnSpc>
                <a:spcPct val="90000"/>
              </a:lnSpc>
            </a:pPr>
            <a:r>
              <a:rPr lang="en-US" altLang="en-US" dirty="0"/>
              <a:t>Increasingly CPUs support multi-mode operations</a:t>
            </a:r>
          </a:p>
          <a:p>
            <a:pPr lvl="1">
              <a:lnSpc>
                <a:spcPct val="90000"/>
              </a:lnSpc>
            </a:pPr>
            <a:r>
              <a:rPr lang="en-US" altLang="en-US" dirty="0"/>
              <a:t>i.e. </a:t>
            </a:r>
            <a:r>
              <a:rPr lang="en-US" altLang="en-US" b="1" dirty="0">
                <a:solidFill>
                  <a:srgbClr val="3366FF"/>
                </a:solidFill>
              </a:rPr>
              <a:t>virtual machine manager </a:t>
            </a:r>
            <a:r>
              <a:rPr lang="en-US" altLang="en-US" dirty="0"/>
              <a:t>(</a:t>
            </a:r>
            <a:r>
              <a:rPr lang="en-US" altLang="en-US" b="1" dirty="0">
                <a:solidFill>
                  <a:srgbClr val="3366FF"/>
                </a:solidFill>
              </a:rPr>
              <a:t>VMM</a:t>
            </a:r>
            <a:r>
              <a:rPr lang="en-US" altLang="en-US" dirty="0"/>
              <a:t>) mode for guest </a:t>
            </a:r>
            <a:r>
              <a:rPr lang="en-US" altLang="en-US" b="1" dirty="0">
                <a:solidFill>
                  <a:srgbClr val="3366FF"/>
                </a:solidFill>
              </a:rPr>
              <a:t>VMs</a:t>
            </a:r>
          </a:p>
          <a:p>
            <a:pPr marL="320040" lvl="1" indent="0">
              <a:lnSpc>
                <a:spcPct val="90000"/>
              </a:lnSpc>
              <a:buNone/>
            </a:pPr>
            <a:endParaRPr lang="en-US" altLang="en-US" sz="1600" dirty="0"/>
          </a:p>
        </p:txBody>
      </p:sp>
    </p:spTree>
    <p:extLst>
      <p:ext uri="{BB962C8B-B14F-4D97-AF65-F5344CB8AC3E}">
        <p14:creationId xmlns:p14="http://schemas.microsoft.com/office/powerpoint/2010/main" val="761262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-95250"/>
            <a:ext cx="8077199" cy="797379"/>
          </a:xfrm>
        </p:spPr>
        <p:txBody>
          <a:bodyPr>
            <a:noAutofit/>
          </a:bodyPr>
          <a:lstStyle/>
          <a:p>
            <a:r>
              <a:rPr lang="en-US" altLang="en-US" dirty="0"/>
              <a:t>Protection </a:t>
            </a:r>
            <a:r>
              <a:rPr lang="en-US" altLang="en-US" dirty="0" smtClean="0"/>
              <a:t>– Modes (Cont.)</a:t>
            </a:r>
            <a:endParaRPr lang="en-US" b="1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10" name="Rectangle 3"/>
          <p:cNvSpPr>
            <a:spLocks noGrp="1" noChangeArrowheads="1"/>
          </p:cNvSpPr>
          <p:nvPr>
            <p:ph idx="1"/>
          </p:nvPr>
        </p:nvSpPr>
        <p:spPr>
          <a:xfrm>
            <a:off x="152401" y="666750"/>
            <a:ext cx="8763000" cy="3867150"/>
          </a:xfrm>
        </p:spPr>
        <p:txBody>
          <a:bodyPr>
            <a:normAutofit/>
          </a:bodyPr>
          <a:lstStyle/>
          <a:p>
            <a:r>
              <a:rPr lang="en-US" altLang="en-US" sz="1600" dirty="0"/>
              <a:t>Timer to prevent infinite loop / process hogging resources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en-US" sz="1600" dirty="0"/>
              <a:t>Timer is set to interrupt the computer after some time period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en-US" sz="1600" dirty="0"/>
              <a:t>Keep a counter that is decremented by the physical clock.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en-US" sz="1600" dirty="0"/>
              <a:t>Operating system set the counter (privileged instruction)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en-US" sz="1600" dirty="0"/>
              <a:t>When counter zero generate an interrupt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en-US" sz="1600" dirty="0"/>
              <a:t>Set up before scheduling process to regain control or terminate program that exceeds allotted time</a:t>
            </a:r>
          </a:p>
        </p:txBody>
      </p:sp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4118" y="2600325"/>
            <a:ext cx="6840538" cy="234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09696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33350"/>
            <a:ext cx="8077199" cy="762000"/>
          </a:xfrm>
        </p:spPr>
        <p:txBody>
          <a:bodyPr>
            <a:noAutofit/>
          </a:bodyPr>
          <a:lstStyle/>
          <a:p>
            <a:r>
              <a:rPr lang="en-US" altLang="en-US" dirty="0" smtClean="0"/>
              <a:t>Interrupt</a:t>
            </a:r>
            <a:endParaRPr lang="en-US" b="1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10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895350"/>
            <a:ext cx="8803943" cy="3867150"/>
          </a:xfrm>
        </p:spPr>
        <p:txBody>
          <a:bodyPr>
            <a:normAutofit lnSpcReduction="10000"/>
          </a:bodyPr>
          <a:lstStyle/>
          <a:p>
            <a:r>
              <a:rPr lang="en-US" altLang="en-US" dirty="0"/>
              <a:t>Interrupt transfers control to the interrupt service routine generally, through the </a:t>
            </a:r>
            <a:r>
              <a:rPr lang="en-US" altLang="en-US" b="1" dirty="0">
                <a:solidFill>
                  <a:srgbClr val="3366FF"/>
                </a:solidFill>
              </a:rPr>
              <a:t>interrupt</a:t>
            </a:r>
            <a:r>
              <a:rPr lang="en-US" altLang="en-US" i="1" dirty="0"/>
              <a:t> </a:t>
            </a:r>
            <a:r>
              <a:rPr lang="en-US" altLang="en-US" b="1" dirty="0">
                <a:solidFill>
                  <a:srgbClr val="3366FF"/>
                </a:solidFill>
              </a:rPr>
              <a:t>vector</a:t>
            </a:r>
            <a:r>
              <a:rPr lang="en-US" altLang="en-US" dirty="0"/>
              <a:t>, which contains the addresses of all the service routines</a:t>
            </a:r>
            <a:endParaRPr lang="en-US" altLang="en-US" sz="900" dirty="0"/>
          </a:p>
          <a:p>
            <a:r>
              <a:rPr lang="en-US" altLang="en-US" dirty="0"/>
              <a:t>Interrupt architecture must save the address of the interrupted instruction</a:t>
            </a:r>
            <a:endParaRPr lang="en-US" altLang="en-US" sz="900" i="1" dirty="0"/>
          </a:p>
          <a:p>
            <a:r>
              <a:rPr lang="en-US" altLang="en-US" dirty="0"/>
              <a:t>A </a:t>
            </a:r>
            <a:r>
              <a:rPr lang="en-US" altLang="en-US" b="1" dirty="0">
                <a:solidFill>
                  <a:srgbClr val="3366FF"/>
                </a:solidFill>
              </a:rPr>
              <a:t>trap</a:t>
            </a:r>
            <a:r>
              <a:rPr lang="en-US" altLang="en-US" dirty="0"/>
              <a:t> or </a:t>
            </a:r>
            <a:r>
              <a:rPr lang="en-US" altLang="en-US" b="1" dirty="0">
                <a:solidFill>
                  <a:srgbClr val="3366FF"/>
                </a:solidFill>
              </a:rPr>
              <a:t>exception</a:t>
            </a:r>
            <a:r>
              <a:rPr lang="en-US" altLang="en-US" dirty="0"/>
              <a:t> is a software-generated interrupt caused either by an error or a user request</a:t>
            </a:r>
            <a:endParaRPr lang="en-US" altLang="en-US" sz="900" dirty="0"/>
          </a:p>
          <a:p>
            <a:r>
              <a:rPr lang="en-US" altLang="en-US" dirty="0"/>
              <a:t>An operating system is </a:t>
            </a:r>
            <a:r>
              <a:rPr lang="en-US" altLang="en-US" b="1" dirty="0">
                <a:solidFill>
                  <a:srgbClr val="3366FF"/>
                </a:solidFill>
              </a:rPr>
              <a:t>interrupt </a:t>
            </a:r>
            <a:r>
              <a:rPr lang="en-US" altLang="en-US" b="1" dirty="0" smtClean="0">
                <a:solidFill>
                  <a:srgbClr val="3366FF"/>
                </a:solidFill>
              </a:rPr>
              <a:t>driven</a:t>
            </a:r>
          </a:p>
          <a:p>
            <a:pPr>
              <a:lnSpc>
                <a:spcPct val="90000"/>
              </a:lnSpc>
            </a:pPr>
            <a:r>
              <a:rPr lang="en-US" altLang="en-US" b="1" dirty="0" smtClean="0">
                <a:solidFill>
                  <a:srgbClr val="3366FF"/>
                </a:solidFill>
              </a:rPr>
              <a:t>Interrupt </a:t>
            </a:r>
            <a:r>
              <a:rPr lang="en-US" altLang="en-US" b="1" dirty="0">
                <a:solidFill>
                  <a:srgbClr val="3366FF"/>
                </a:solidFill>
              </a:rPr>
              <a:t>driven </a:t>
            </a:r>
            <a:r>
              <a:rPr lang="en-US" altLang="en-US" dirty="0"/>
              <a:t>(hardware and software)</a:t>
            </a:r>
          </a:p>
          <a:p>
            <a:pPr lvl="1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US" altLang="en-US" dirty="0"/>
              <a:t>Hardware interrupt by one of the devices </a:t>
            </a:r>
          </a:p>
          <a:p>
            <a:pPr lvl="1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US" altLang="en-US" dirty="0"/>
              <a:t>Software interrupt (</a:t>
            </a:r>
            <a:r>
              <a:rPr lang="en-US" altLang="en-US" b="1" dirty="0">
                <a:solidFill>
                  <a:srgbClr val="3366FF"/>
                </a:solidFill>
              </a:rPr>
              <a:t>exception </a:t>
            </a:r>
            <a:r>
              <a:rPr lang="en-US" altLang="en-US" dirty="0"/>
              <a:t>or </a:t>
            </a:r>
            <a:r>
              <a:rPr lang="en-US" altLang="en-US" b="1" dirty="0">
                <a:solidFill>
                  <a:srgbClr val="3366FF"/>
                </a:solidFill>
              </a:rPr>
              <a:t>trap):</a:t>
            </a:r>
          </a:p>
          <a:p>
            <a:pPr lvl="2">
              <a:lnSpc>
                <a:spcPct val="90000"/>
              </a:lnSpc>
              <a:buFont typeface="Wingdings" panose="05000000000000000000" pitchFamily="2" charset="2"/>
              <a:buChar char="ü"/>
            </a:pPr>
            <a:r>
              <a:rPr lang="en-US" altLang="en-US" dirty="0"/>
              <a:t>Software error (e.g., division by zero)</a:t>
            </a:r>
            <a:endParaRPr lang="en-US" altLang="en-US" b="1" dirty="0">
              <a:solidFill>
                <a:srgbClr val="3366FF"/>
              </a:solidFill>
            </a:endParaRPr>
          </a:p>
          <a:p>
            <a:pPr lvl="2">
              <a:lnSpc>
                <a:spcPct val="90000"/>
              </a:lnSpc>
              <a:buFont typeface="Wingdings" panose="05000000000000000000" pitchFamily="2" charset="2"/>
              <a:buChar char="ü"/>
            </a:pPr>
            <a:r>
              <a:rPr lang="en-US" altLang="en-US" dirty="0"/>
              <a:t>Request for operating system service</a:t>
            </a:r>
          </a:p>
          <a:p>
            <a:pPr lvl="2">
              <a:lnSpc>
                <a:spcPct val="90000"/>
              </a:lnSpc>
              <a:buFont typeface="Wingdings" panose="05000000000000000000" pitchFamily="2" charset="2"/>
              <a:buChar char="ü"/>
            </a:pPr>
            <a:r>
              <a:rPr lang="en-US" altLang="en-US" dirty="0"/>
              <a:t>Other process problems include infinite loop, processes modifying each other or the operating </a:t>
            </a:r>
            <a:r>
              <a:rPr lang="en-US" altLang="en-US" dirty="0" smtClean="0"/>
              <a:t>system</a:t>
            </a:r>
          </a:p>
          <a:p>
            <a:pPr lvl="2">
              <a:lnSpc>
                <a:spcPct val="90000"/>
              </a:lnSpc>
              <a:buFont typeface="Wingdings" panose="05000000000000000000" pitchFamily="2" charset="2"/>
              <a:buChar char="ü"/>
            </a:pPr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790638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1" y="-95250"/>
            <a:ext cx="8000998" cy="797379"/>
          </a:xfrm>
        </p:spPr>
        <p:txBody>
          <a:bodyPr>
            <a:noAutofit/>
          </a:bodyPr>
          <a:lstStyle/>
          <a:p>
            <a:r>
              <a:rPr lang="en-US" altLang="en-US" dirty="0" smtClean="0"/>
              <a:t>Interrupt Handling</a:t>
            </a:r>
            <a:endParaRPr lang="en-US" b="1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10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666750"/>
            <a:ext cx="8803941" cy="3867150"/>
          </a:xfrm>
        </p:spPr>
        <p:txBody>
          <a:bodyPr>
            <a:normAutofit/>
          </a:bodyPr>
          <a:lstStyle/>
          <a:p>
            <a:r>
              <a:rPr lang="en-US" altLang="en-US" sz="1800" dirty="0"/>
              <a:t>The operating system preserves the state of the CPU by storing registers and the program counter</a:t>
            </a:r>
          </a:p>
          <a:p>
            <a:r>
              <a:rPr lang="en-US" altLang="en-US" sz="1800" dirty="0"/>
              <a:t>Determines which type of interrupt has occurred:</a:t>
            </a:r>
          </a:p>
          <a:p>
            <a:pPr lvl="1"/>
            <a:r>
              <a:rPr lang="en-US" altLang="en-US" b="1" dirty="0">
                <a:solidFill>
                  <a:srgbClr val="3366FF"/>
                </a:solidFill>
              </a:rPr>
              <a:t>polling</a:t>
            </a:r>
          </a:p>
          <a:p>
            <a:pPr lvl="1"/>
            <a:r>
              <a:rPr lang="en-US" altLang="en-US" b="1" dirty="0">
                <a:solidFill>
                  <a:srgbClr val="3366FF"/>
                </a:solidFill>
              </a:rPr>
              <a:t>vectored</a:t>
            </a:r>
            <a:r>
              <a:rPr lang="en-US" altLang="en-US" dirty="0"/>
              <a:t> interrupt system</a:t>
            </a:r>
          </a:p>
          <a:p>
            <a:r>
              <a:rPr lang="en-US" altLang="en-US" sz="1800" dirty="0"/>
              <a:t>Separate segments of code determine what action should be taken for each type of interrupt</a:t>
            </a:r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599" y="2724150"/>
            <a:ext cx="6123109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68672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1771"/>
            <a:ext cx="7848599" cy="873579"/>
          </a:xfrm>
        </p:spPr>
        <p:txBody>
          <a:bodyPr>
            <a:noAutofit/>
          </a:bodyPr>
          <a:lstStyle/>
          <a:p>
            <a:r>
              <a:rPr lang="en-US" dirty="0" smtClean="0"/>
              <a:t>A von Neumann Architecture</a:t>
            </a:r>
            <a:endParaRPr lang="en-US" b="1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35</a:t>
            </a:fld>
            <a:endParaRPr lang="en-US" dirty="0"/>
          </a:p>
        </p:txBody>
      </p:sp>
      <p:pic>
        <p:nvPicPr>
          <p:cNvPr id="7" name="Picture 5" descr="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895350"/>
            <a:ext cx="5132387" cy="408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72454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205125"/>
            <a:ext cx="7315200" cy="865573"/>
          </a:xfrm>
        </p:spPr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6" name="Content Placeholder 5"/>
          <p:cNvSpPr txBox="1">
            <a:spLocks noGrp="1"/>
          </p:cNvSpPr>
          <p:nvPr>
            <p:ph idx="1"/>
          </p:nvPr>
        </p:nvSpPr>
        <p:spPr>
          <a:xfrm>
            <a:off x="762000" y="1428750"/>
            <a:ext cx="76200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" indent="0">
              <a:buNone/>
            </a:pPr>
            <a:endParaRPr lang="en-US" u="sng" dirty="0">
              <a:hlinkClick r:id="rId2"/>
            </a:endParaRPr>
          </a:p>
          <a:p>
            <a:r>
              <a:rPr lang="en-US" u="sng" dirty="0" err="1" smtClean="0"/>
              <a:t>Silberschatz</a:t>
            </a:r>
            <a:r>
              <a:rPr lang="en-US" u="sng" dirty="0"/>
              <a:t>, Gagne, Galvin: Operating System Concepts, 6</a:t>
            </a:r>
            <a:r>
              <a:rPr lang="en-US" u="sng" baseline="30000" dirty="0"/>
              <a:t>th</a:t>
            </a:r>
            <a:r>
              <a:rPr lang="en-US" u="sng" dirty="0"/>
              <a:t> </a:t>
            </a:r>
            <a:r>
              <a:rPr lang="en-US" u="sng" dirty="0" smtClean="0"/>
              <a:t>Edition</a:t>
            </a:r>
          </a:p>
          <a:p>
            <a:r>
              <a:rPr lang="en-US" u="sng" dirty="0" err="1" smtClean="0"/>
              <a:t>Remzi</a:t>
            </a:r>
            <a:r>
              <a:rPr lang="en-US" u="sng" dirty="0" smtClean="0"/>
              <a:t> </a:t>
            </a:r>
            <a:r>
              <a:rPr lang="en-US" u="sng" dirty="0"/>
              <a:t>H. </a:t>
            </a:r>
            <a:r>
              <a:rPr lang="en-US" u="sng" dirty="0" err="1"/>
              <a:t>Arpaci-Dusseau</a:t>
            </a:r>
            <a:r>
              <a:rPr lang="en-US" u="sng" dirty="0"/>
              <a:t>, Andrea C. </a:t>
            </a:r>
            <a:r>
              <a:rPr lang="en-US" u="sng" dirty="0" err="1"/>
              <a:t>Arpaci-Dusseau</a:t>
            </a:r>
            <a:r>
              <a:rPr lang="en-US" u="sng" dirty="0"/>
              <a:t> - Operating Systems_ Three Easy </a:t>
            </a:r>
            <a:r>
              <a:rPr lang="en-US" u="sng" dirty="0" smtClean="0"/>
              <a:t>Pieces</a:t>
            </a:r>
          </a:p>
          <a:p>
            <a:r>
              <a:rPr lang="en-US" u="sng" dirty="0" err="1" smtClean="0"/>
              <a:t>Ramez</a:t>
            </a:r>
            <a:r>
              <a:rPr lang="en-US" u="sng" dirty="0" smtClean="0"/>
              <a:t> </a:t>
            </a:r>
            <a:r>
              <a:rPr lang="en-US" u="sng" dirty="0" err="1"/>
              <a:t>Elmasri</a:t>
            </a:r>
            <a:r>
              <a:rPr lang="en-US" u="sng" dirty="0"/>
              <a:t>, A Carrick, David Levine - Operating Systems_ A Spiral </a:t>
            </a:r>
            <a:r>
              <a:rPr lang="en-US" u="sng" dirty="0" smtClean="0"/>
              <a:t>Approach     (2009, McGraw-Hill </a:t>
            </a:r>
            <a:r>
              <a:rPr lang="en-US" u="sng" dirty="0" err="1" smtClean="0"/>
              <a:t>Science_Engineering_Math</a:t>
            </a:r>
            <a:r>
              <a:rPr lang="en-US" u="sng" dirty="0" smtClean="0"/>
              <a:t>)</a:t>
            </a:r>
          </a:p>
          <a:p>
            <a:r>
              <a:rPr lang="en-US" u="sng" dirty="0"/>
              <a:t> https://www2.eecs.berkeley.edu/Courses/CS162/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8497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6201" y="-95250"/>
            <a:ext cx="9347421" cy="532590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7693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val 17"/>
          <p:cNvSpPr/>
          <p:nvPr/>
        </p:nvSpPr>
        <p:spPr>
          <a:xfrm>
            <a:off x="2968072" y="1448478"/>
            <a:ext cx="2590800" cy="239223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8814" y="1155709"/>
            <a:ext cx="797245" cy="93023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4" t="22238" r="2499" b="22909"/>
          <a:stretch/>
        </p:blipFill>
        <p:spPr>
          <a:xfrm>
            <a:off x="1950759" y="3556532"/>
            <a:ext cx="1295400" cy="42415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1141" y="2644593"/>
            <a:ext cx="1232689" cy="123268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6753" y="4026924"/>
            <a:ext cx="1011258" cy="71578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1083" y="1085824"/>
            <a:ext cx="1117555" cy="83816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2453" y="256002"/>
            <a:ext cx="1274049" cy="121034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6361" y="2347144"/>
            <a:ext cx="794223" cy="594900"/>
          </a:xfrm>
          <a:prstGeom prst="rect">
            <a:avLst/>
          </a:prstGeom>
        </p:spPr>
      </p:pic>
      <p:sp>
        <p:nvSpPr>
          <p:cNvPr id="19" name="Oval 18"/>
          <p:cNvSpPr/>
          <p:nvPr/>
        </p:nvSpPr>
        <p:spPr>
          <a:xfrm>
            <a:off x="3318427" y="16631"/>
            <a:ext cx="1676400" cy="160419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Oval 22"/>
          <p:cNvSpPr/>
          <p:nvPr/>
        </p:nvSpPr>
        <p:spPr>
          <a:xfrm>
            <a:off x="4880528" y="695986"/>
            <a:ext cx="1676400" cy="160419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Oval 23"/>
          <p:cNvSpPr/>
          <p:nvPr/>
        </p:nvSpPr>
        <p:spPr>
          <a:xfrm>
            <a:off x="5219700" y="2347144"/>
            <a:ext cx="1676400" cy="160419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5" name="Oval 24"/>
          <p:cNvSpPr/>
          <p:nvPr/>
        </p:nvSpPr>
        <p:spPr>
          <a:xfrm>
            <a:off x="3733800" y="3486150"/>
            <a:ext cx="1676400" cy="160419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6" name="Oval 25"/>
          <p:cNvSpPr/>
          <p:nvPr/>
        </p:nvSpPr>
        <p:spPr>
          <a:xfrm>
            <a:off x="1760259" y="897235"/>
            <a:ext cx="1676400" cy="160419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8" name="Oval 27"/>
          <p:cNvSpPr/>
          <p:nvPr/>
        </p:nvSpPr>
        <p:spPr>
          <a:xfrm>
            <a:off x="1799930" y="2834804"/>
            <a:ext cx="1676400" cy="160419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D37DAC-B54F-4ABE-92DA-D37CDA1565A1}" type="slidenum">
              <a:rPr lang="en-US" altLang="en-US" smtClean="0"/>
              <a:pPr/>
              <a:t>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11007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>
          <a:xfrm>
            <a:off x="1485900" y="205978"/>
            <a:ext cx="6172200" cy="594122"/>
          </a:xfrm>
        </p:spPr>
        <p:txBody>
          <a:bodyPr/>
          <a:lstStyle/>
          <a:p>
            <a:r>
              <a:rPr lang="en-US" altLang="en-US" sz="2700" dirty="0" smtClean="0"/>
              <a:t>OS as a base for Application Programs</a:t>
            </a:r>
            <a:endParaRPr lang="en-US" altLang="en-US" sz="2700" dirty="0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2845321"/>
            <a:ext cx="7467600" cy="2034363"/>
          </a:xfrm>
          <a:ln>
            <a:solidFill>
              <a:schemeClr val="tx2"/>
            </a:solidFill>
          </a:ln>
        </p:spPr>
        <p:txBody>
          <a:bodyPr/>
          <a:lstStyle/>
          <a:p>
            <a:pPr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US" altLang="en-US" sz="1500" dirty="0" smtClean="0"/>
              <a:t>Application program runs on a platform and that platform is an Operating systems.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Char char="Ø"/>
            </a:pPr>
            <a:endParaRPr lang="en-US" altLang="en-US" sz="1500" dirty="0" smtClean="0"/>
          </a:p>
          <a:p>
            <a:pPr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US" altLang="en-US" sz="1500" dirty="0" smtClean="0"/>
              <a:t>OS plays an important role to determine which application you need, because some applications may exists only in some OS.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Char char="Ø"/>
            </a:pPr>
            <a:endParaRPr lang="en-US" altLang="en-US" sz="1500" dirty="0"/>
          </a:p>
          <a:p>
            <a:pPr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US" altLang="en-US" sz="1500" dirty="0" smtClean="0"/>
              <a:t>Example:</a:t>
            </a:r>
          </a:p>
          <a:p>
            <a:pPr lvl="1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US" altLang="en-US" sz="1300" dirty="0" smtClean="0"/>
              <a:t>Words in windows</a:t>
            </a:r>
          </a:p>
          <a:p>
            <a:pPr lvl="1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US" altLang="en-US" sz="1300" dirty="0" err="1" smtClean="0"/>
              <a:t>Libre</a:t>
            </a:r>
            <a:r>
              <a:rPr lang="en-US" altLang="en-US" sz="1300" dirty="0" smtClean="0"/>
              <a:t> office in </a:t>
            </a:r>
            <a:r>
              <a:rPr lang="en-US" altLang="en-US" sz="1300" dirty="0" err="1" smtClean="0"/>
              <a:t>linux</a:t>
            </a:r>
            <a:endParaRPr lang="en-US" altLang="en-US" sz="1300" dirty="0" smtClean="0"/>
          </a:p>
        </p:txBody>
      </p:sp>
      <p:sp>
        <p:nvSpPr>
          <p:cNvPr id="2" name="Rectangle 1"/>
          <p:cNvSpPr/>
          <p:nvPr/>
        </p:nvSpPr>
        <p:spPr>
          <a:xfrm>
            <a:off x="914400" y="1160991"/>
            <a:ext cx="7467600" cy="1323439"/>
          </a:xfrm>
          <a:prstGeom prst="rect">
            <a:avLst/>
          </a:prstGeom>
          <a:ln>
            <a:solidFill>
              <a:schemeClr val="tx2"/>
            </a:solidFill>
          </a:ln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</a:rPr>
              <a:t>OS is a resource allocator</a:t>
            </a:r>
          </a:p>
          <a:p>
            <a:r>
              <a:rPr lang="en-US" sz="1600" dirty="0"/>
              <a:t>Manages all </a:t>
            </a:r>
            <a:r>
              <a:rPr lang="en-US" sz="1600" dirty="0" smtClean="0"/>
              <a:t>resources </a:t>
            </a:r>
          </a:p>
          <a:p>
            <a:r>
              <a:rPr lang="en-US" sz="1600" dirty="0" smtClean="0"/>
              <a:t>Decides between conflicting requests for efficient and fair resource use</a:t>
            </a:r>
          </a:p>
          <a:p>
            <a:r>
              <a:rPr lang="en-US" sz="1600" dirty="0" smtClean="0">
                <a:solidFill>
                  <a:schemeClr val="tx2"/>
                </a:solidFill>
              </a:rPr>
              <a:t>OS </a:t>
            </a:r>
            <a:r>
              <a:rPr lang="en-US" sz="1600" dirty="0">
                <a:solidFill>
                  <a:schemeClr val="tx2"/>
                </a:solidFill>
              </a:rPr>
              <a:t>is a control program</a:t>
            </a:r>
          </a:p>
          <a:p>
            <a:r>
              <a:rPr lang="en-US" sz="1600" dirty="0"/>
              <a:t>Controls execution of programs to prevent errors and improper use of the computer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3007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05125"/>
            <a:ext cx="7315200" cy="865573"/>
          </a:xfrm>
        </p:spPr>
        <p:txBody>
          <a:bodyPr>
            <a:normAutofit/>
          </a:bodyPr>
          <a:lstStyle/>
          <a:p>
            <a:r>
              <a:rPr lang="en-IN" sz="2800" b="1" dirty="0" smtClean="0"/>
              <a:t>Schematic of Operating System Operations</a:t>
            </a:r>
            <a:endParaRPr lang="en-IN" sz="2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1302754"/>
            <a:ext cx="6294663" cy="317885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4835723"/>
            <a:ext cx="8001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u="sng" dirty="0" err="1" smtClean="0">
                <a:hlinkClick r:id="rId3"/>
              </a:rPr>
              <a:t>Silberschatz</a:t>
            </a:r>
            <a:r>
              <a:rPr lang="en-US" sz="1400" u="sng" dirty="0">
                <a:hlinkClick r:id="rId3"/>
              </a:rPr>
              <a:t>, Gagne, Galvin: Operating System Concepts, 6</a:t>
            </a:r>
            <a:r>
              <a:rPr lang="en-US" sz="1400" u="sng" baseline="30000" dirty="0">
                <a:hlinkClick r:id="rId3"/>
              </a:rPr>
              <a:t>th</a:t>
            </a:r>
            <a:r>
              <a:rPr lang="en-US" sz="1400" u="sng" dirty="0">
                <a:hlinkClick r:id="rId3"/>
              </a:rPr>
              <a:t> Edition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8221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319291"/>
            <a:ext cx="7315200" cy="637242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OS Services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2099" y="1059168"/>
            <a:ext cx="7941325" cy="3580309"/>
          </a:xfrm>
        </p:spPr>
        <p:txBody>
          <a:bodyPr>
            <a:noAutofit/>
          </a:bodyPr>
          <a:lstStyle/>
          <a:p>
            <a:r>
              <a:rPr lang="en-IN" sz="1600" b="1" dirty="0" smtClean="0"/>
              <a:t>User </a:t>
            </a:r>
            <a:r>
              <a:rPr lang="en-IN" sz="1600" b="1" dirty="0"/>
              <a:t>Interface: </a:t>
            </a:r>
            <a:r>
              <a:rPr lang="en-IN" sz="1600" dirty="0"/>
              <a:t>There are different kinds, like touchscreen, GUI, and command-line.</a:t>
            </a:r>
          </a:p>
          <a:p>
            <a:r>
              <a:rPr lang="en-IN" sz="1600" b="1" dirty="0"/>
              <a:t>Program Execution: </a:t>
            </a:r>
            <a:r>
              <a:rPr lang="en-IN" sz="1600" dirty="0"/>
              <a:t>(Execute programs for users)</a:t>
            </a:r>
          </a:p>
          <a:p>
            <a:r>
              <a:rPr lang="en-IN" sz="1600" b="1" dirty="0"/>
              <a:t>I/O operations: </a:t>
            </a:r>
            <a:r>
              <a:rPr lang="en-IN" sz="1600" dirty="0"/>
              <a:t>It is much too difficult for users to operate the I/O hardware correctly without help.</a:t>
            </a:r>
          </a:p>
          <a:p>
            <a:r>
              <a:rPr lang="en-IN" sz="1600" b="1" dirty="0"/>
              <a:t>File System Manipulation: </a:t>
            </a:r>
            <a:r>
              <a:rPr lang="en-IN" sz="1600" dirty="0"/>
              <a:t>The OS helps us store, organize, manage, and protect our information.</a:t>
            </a:r>
          </a:p>
          <a:p>
            <a:r>
              <a:rPr lang="en-IN" sz="1600" b="1" dirty="0"/>
              <a:t>Communications: </a:t>
            </a:r>
            <a:r>
              <a:rPr lang="en-IN" sz="1600" dirty="0"/>
              <a:t>Users need their processes to exchange information. OSs help. The two </a:t>
            </a:r>
            <a:r>
              <a:rPr lang="en-IN" sz="1600" dirty="0" smtClean="0"/>
              <a:t>main ways </a:t>
            </a:r>
            <a:r>
              <a:rPr lang="en-IN" sz="1600" dirty="0"/>
              <a:t>to do it are </a:t>
            </a:r>
            <a:r>
              <a:rPr lang="en-IN" sz="1600" i="1" dirty="0"/>
              <a:t>with shared memory </a:t>
            </a:r>
            <a:r>
              <a:rPr lang="en-IN" sz="1600" dirty="0"/>
              <a:t>and </a:t>
            </a:r>
            <a:r>
              <a:rPr lang="en-IN" sz="1600" i="1" dirty="0"/>
              <a:t>by message passing</a:t>
            </a:r>
            <a:r>
              <a:rPr lang="en-IN" sz="1600" dirty="0"/>
              <a:t>.</a:t>
            </a:r>
          </a:p>
          <a:p>
            <a:r>
              <a:rPr lang="en-IN" sz="1600" b="1" dirty="0"/>
              <a:t>Error Detection: </a:t>
            </a:r>
            <a:r>
              <a:rPr lang="en-IN" sz="1600" dirty="0"/>
              <a:t>An OS continually checks to see if something is going wrong. The OS </a:t>
            </a:r>
            <a:r>
              <a:rPr lang="en-IN" sz="1600" dirty="0" smtClean="0"/>
              <a:t>is programmed </a:t>
            </a:r>
            <a:r>
              <a:rPr lang="en-IN" sz="1600" dirty="0"/>
              <a:t>to take appropriate </a:t>
            </a:r>
            <a:r>
              <a:rPr lang="en-IN" sz="1600" dirty="0" smtClean="0"/>
              <a:t>action.</a:t>
            </a:r>
          </a:p>
          <a:p>
            <a:r>
              <a:rPr lang="en-IN" sz="1600" b="1" dirty="0" smtClean="0"/>
              <a:t>Resource Allocation</a:t>
            </a:r>
          </a:p>
          <a:p>
            <a:r>
              <a:rPr lang="en-IN" sz="1600" b="1" dirty="0" smtClean="0"/>
              <a:t>Logging</a:t>
            </a:r>
            <a:r>
              <a:rPr lang="en-IN" sz="1600" b="1" dirty="0"/>
              <a:t>: </a:t>
            </a:r>
            <a:endParaRPr lang="en-IN" sz="1600" dirty="0"/>
          </a:p>
          <a:p>
            <a:pPr lvl="2"/>
            <a:r>
              <a:rPr lang="en-IN" sz="1200" dirty="0"/>
              <a:t>Records for accounting, fault detection, failure, protection, maintenance, update, security, etc.</a:t>
            </a:r>
          </a:p>
          <a:p>
            <a:pPr marL="228600" lvl="1"/>
            <a:r>
              <a:rPr lang="en-IN" sz="1600" b="1" dirty="0"/>
              <a:t>Protection and </a:t>
            </a:r>
            <a:r>
              <a:rPr lang="en-IN" sz="1600" b="1" dirty="0" smtClean="0"/>
              <a:t>Security</a:t>
            </a:r>
            <a:r>
              <a:rPr lang="en-IN" sz="1400" dirty="0"/>
              <a:t>.</a:t>
            </a:r>
            <a:endParaRPr lang="en-IN" sz="1600" b="1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9487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>
          <a:xfrm>
            <a:off x="1485900" y="205978"/>
            <a:ext cx="6172200" cy="651272"/>
          </a:xfrm>
        </p:spPr>
        <p:txBody>
          <a:bodyPr/>
          <a:lstStyle/>
          <a:p>
            <a:r>
              <a:rPr lang="en-US" altLang="en-US" sz="2700" dirty="0" smtClean="0"/>
              <a:t>Different types of OS</a:t>
            </a:r>
            <a:endParaRPr lang="en-US" altLang="en-US" sz="2700" dirty="0"/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6950" y="1207383"/>
            <a:ext cx="6172200" cy="3543300"/>
          </a:xfrm>
        </p:spPr>
        <p:txBody>
          <a:bodyPr/>
          <a:lstStyle/>
          <a:p>
            <a:pPr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US" altLang="en-US" sz="1500" dirty="0"/>
              <a:t>Microsoft Windows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endParaRPr lang="en-US" altLang="en-US" sz="1500" dirty="0"/>
          </a:p>
          <a:p>
            <a:pPr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US" altLang="en-US" sz="1500" dirty="0"/>
              <a:t>Mainframe 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endParaRPr lang="en-US" altLang="en-US" sz="1500" dirty="0"/>
          </a:p>
          <a:p>
            <a:pPr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US" altLang="en-US" sz="1500" dirty="0"/>
              <a:t>DOS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endParaRPr lang="en-US" altLang="en-US" sz="1500" dirty="0"/>
          </a:p>
          <a:p>
            <a:pPr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US" altLang="en-US" sz="1500" dirty="0"/>
              <a:t>OS/2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endParaRPr lang="en-US" altLang="en-US" sz="1500" dirty="0"/>
          </a:p>
          <a:p>
            <a:pPr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US" altLang="en-US" sz="1500" dirty="0"/>
              <a:t>Linux </a:t>
            </a:r>
            <a:r>
              <a:rPr lang="en-US" altLang="en-US" sz="1500" dirty="0" smtClean="0"/>
              <a:t> - Example Ubuntu</a:t>
            </a:r>
            <a:endParaRPr lang="en-US" altLang="en-US" sz="1500" dirty="0"/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endParaRPr lang="en-US" altLang="en-US" sz="1500" dirty="0"/>
          </a:p>
          <a:p>
            <a:pPr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US" altLang="en-US" sz="1500" dirty="0"/>
              <a:t>Mac OS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endParaRPr lang="en-US" altLang="en-US" sz="1500" dirty="0"/>
          </a:p>
          <a:p>
            <a:pPr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en-US" altLang="en-US" sz="1500" dirty="0" err="1"/>
              <a:t>AmigaOS</a:t>
            </a:r>
            <a:endParaRPr lang="en-US" altLang="en-US" sz="15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8541" y="3921998"/>
            <a:ext cx="1285875" cy="116897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4817" y="3790950"/>
            <a:ext cx="1575781" cy="116897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6207" y="148459"/>
            <a:ext cx="1150144" cy="115458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99971" y="1234139"/>
            <a:ext cx="1176232" cy="115458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24800" y="2984950"/>
            <a:ext cx="1162444" cy="1337436"/>
          </a:xfrm>
          <a:prstGeom prst="rect">
            <a:avLst/>
          </a:prstGeom>
        </p:spPr>
      </p:pic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4045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91969"/>
            <a:ext cx="7315200" cy="727182"/>
          </a:xfrm>
        </p:spPr>
        <p:txBody>
          <a:bodyPr/>
          <a:lstStyle/>
          <a:p>
            <a:r>
              <a:rPr lang="en-IN" dirty="0" smtClean="0"/>
              <a:t>Design Goals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992657"/>
            <a:ext cx="7924800" cy="3774479"/>
          </a:xfrm>
        </p:spPr>
        <p:txBody>
          <a:bodyPr>
            <a:normAutofit fontScale="92500" lnSpcReduction="20000"/>
          </a:bodyPr>
          <a:lstStyle/>
          <a:p>
            <a:r>
              <a:rPr lang="en-IN" b="1" dirty="0" smtClean="0"/>
              <a:t>Design </a:t>
            </a:r>
            <a:r>
              <a:rPr lang="en-IN" b="1" dirty="0"/>
              <a:t>Goals: </a:t>
            </a:r>
            <a:endParaRPr lang="en-IN" dirty="0" smtClean="0"/>
          </a:p>
          <a:p>
            <a:pPr lvl="1"/>
            <a:r>
              <a:rPr lang="en-IN" dirty="0" smtClean="0"/>
              <a:t>system </a:t>
            </a:r>
            <a:r>
              <a:rPr lang="en-IN" dirty="0"/>
              <a:t>that is convenient, </a:t>
            </a:r>
            <a:endParaRPr lang="en-IN" dirty="0" smtClean="0"/>
          </a:p>
          <a:p>
            <a:pPr lvl="1"/>
            <a:r>
              <a:rPr lang="en-IN" dirty="0" smtClean="0"/>
              <a:t>reliable</a:t>
            </a:r>
            <a:r>
              <a:rPr lang="en-IN" dirty="0"/>
              <a:t>, </a:t>
            </a:r>
            <a:endParaRPr lang="en-IN" dirty="0" smtClean="0"/>
          </a:p>
          <a:p>
            <a:pPr lvl="1"/>
            <a:r>
              <a:rPr lang="en-IN" dirty="0" smtClean="0"/>
              <a:t>safe</a:t>
            </a:r>
            <a:r>
              <a:rPr lang="en-IN" dirty="0"/>
              <a:t>, </a:t>
            </a:r>
            <a:r>
              <a:rPr lang="en-IN" dirty="0" smtClean="0"/>
              <a:t>and</a:t>
            </a:r>
          </a:p>
          <a:p>
            <a:pPr lvl="1"/>
            <a:r>
              <a:rPr lang="en-IN" dirty="0" smtClean="0"/>
              <a:t>fast</a:t>
            </a:r>
            <a:r>
              <a:rPr lang="en-IN" dirty="0"/>
              <a:t>. </a:t>
            </a:r>
            <a:endParaRPr lang="en-IN" dirty="0" smtClean="0"/>
          </a:p>
          <a:p>
            <a:pPr algn="just"/>
            <a:r>
              <a:rPr lang="en-IN" b="1" dirty="0">
                <a:solidFill>
                  <a:schemeClr val="tx2"/>
                </a:solidFill>
              </a:rPr>
              <a:t>Implementation: </a:t>
            </a:r>
            <a:r>
              <a:rPr lang="en-IN" b="1" dirty="0"/>
              <a:t>The</a:t>
            </a:r>
            <a:r>
              <a:rPr lang="en-IN" dirty="0"/>
              <a:t> </a:t>
            </a:r>
            <a:r>
              <a:rPr lang="en-IN" i="1" dirty="0"/>
              <a:t>implementation </a:t>
            </a:r>
            <a:r>
              <a:rPr lang="en-IN" dirty="0"/>
              <a:t>of the operating system, that is the manner in which the ideas of the design are written in programming language(s).</a:t>
            </a:r>
          </a:p>
          <a:p>
            <a:pPr lvl="1" algn="just"/>
            <a:r>
              <a:rPr lang="en-IN" dirty="0"/>
              <a:t>Assembly</a:t>
            </a:r>
          </a:p>
          <a:p>
            <a:pPr lvl="1" algn="just"/>
            <a:r>
              <a:rPr lang="en-IN" dirty="0"/>
              <a:t>High Level Language</a:t>
            </a:r>
          </a:p>
          <a:p>
            <a:pPr algn="just"/>
            <a:r>
              <a:rPr lang="en-IN" dirty="0"/>
              <a:t>Earlier assembly could make the code run faster but nowadays high-level are translated to equivalently good assembly code.</a:t>
            </a:r>
          </a:p>
          <a:p>
            <a:pPr algn="just"/>
            <a:r>
              <a:rPr lang="en-IN" dirty="0"/>
              <a:t>Instead performance of OS will increase if selection data structure and algorithms are done rather than proper assembly code.</a:t>
            </a:r>
          </a:p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7311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erspective">
  <a:themeElements>
    <a:clrScheme name="Perspective">
      <a:dk1>
        <a:sysClr val="windowText" lastClr="000000"/>
      </a:dk1>
      <a:lt1>
        <a:sysClr val="window" lastClr="FFFFFF"/>
      </a:lt1>
      <a:dk2>
        <a:srgbClr val="283138"/>
      </a:dk2>
      <a:lt2>
        <a:srgbClr val="FF8600"/>
      </a:lt2>
      <a:accent1>
        <a:srgbClr val="838D9B"/>
      </a:accent1>
      <a:accent2>
        <a:srgbClr val="D2610C"/>
      </a:accent2>
      <a:accent3>
        <a:srgbClr val="80716A"/>
      </a:accent3>
      <a:accent4>
        <a:srgbClr val="94147C"/>
      </a:accent4>
      <a:accent5>
        <a:srgbClr val="5D5AD2"/>
      </a:accent5>
      <a:accent6>
        <a:srgbClr val="6F6C7D"/>
      </a:accent6>
      <a:hlink>
        <a:srgbClr val="6187E3"/>
      </a:hlink>
      <a:folHlink>
        <a:srgbClr val="7B8EB8"/>
      </a:folHlink>
    </a:clrScheme>
    <a:fontScheme name="Custom 2">
      <a:majorFont>
        <a:latin typeface="Cambria"/>
        <a:ea typeface=""/>
        <a:cs typeface=""/>
      </a:majorFont>
      <a:minorFont>
        <a:latin typeface="Cambria"/>
        <a:ea typeface=""/>
        <a:cs typeface=""/>
      </a:minorFont>
    </a:fontScheme>
    <a:fmtScheme name="Perspectiv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alpha val="100000"/>
                <a:satMod val="160000"/>
                <a:lumMod val="105000"/>
              </a:schemeClr>
            </a:gs>
            <a:gs pos="41000">
              <a:schemeClr val="phClr">
                <a:tint val="57000"/>
                <a:satMod val="180000"/>
                <a:lumMod val="99000"/>
              </a:schemeClr>
            </a:gs>
            <a:gs pos="100000">
              <a:schemeClr val="phClr">
                <a:tint val="80000"/>
                <a:satMod val="200000"/>
                <a:lumMod val="104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6000"/>
                <a:satMod val="130000"/>
                <a:lumMod val="114000"/>
              </a:schemeClr>
            </a:gs>
            <a:gs pos="60000">
              <a:schemeClr val="phClr">
                <a:tint val="100000"/>
                <a:satMod val="106000"/>
                <a:lumMod val="110000"/>
              </a:schemeClr>
            </a:gs>
            <a:gs pos="100000">
              <a:schemeClr val="phClr"/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47625" dist="38100" dir="5400000" sy="98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woPt" dir="br">
              <a:rot lat="0" lon="0" rev="8700000"/>
            </a:lightRig>
          </a:scene3d>
          <a:sp3d prstMaterial="matte">
            <a:bevelT w="25400" h="53975"/>
          </a:sp3d>
        </a:effectStyle>
        <a:effectStyle>
          <a:effectLst>
            <a:reflection blurRad="12700" stA="24000" endPos="28000" dist="50800" dir="5400000" sy="-100000" rotWithShape="0"/>
          </a:effectLst>
          <a:scene3d>
            <a:camera prst="orthographicFront">
              <a:rot lat="0" lon="0" rev="0"/>
            </a:camera>
            <a:lightRig rig="threePt" dir="t">
              <a:rot lat="0" lon="0" rev="4800000"/>
            </a:lightRig>
          </a:scene3d>
          <a:sp3d>
            <a:bevelT w="69850" h="3175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80000"/>
                <a:satMod val="100000"/>
                <a:lumMod val="100000"/>
              </a:schemeClr>
            </a:gs>
            <a:gs pos="65000">
              <a:schemeClr val="phClr">
                <a:tint val="100000"/>
                <a:shade val="95000"/>
                <a:satMod val="100000"/>
                <a:lumMod val="100000"/>
              </a:schemeClr>
            </a:gs>
            <a:gs pos="100000">
              <a:schemeClr val="phClr">
                <a:tint val="88000"/>
                <a:shade val="100000"/>
                <a:satMod val="400000"/>
                <a:lumMod val="1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  <a:satMod val="90000"/>
              </a:schemeClr>
              <a:schemeClr val="phClr">
                <a:shade val="92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Perspective">
    <a:dk1>
      <a:sysClr val="windowText" lastClr="000000"/>
    </a:dk1>
    <a:lt1>
      <a:sysClr val="window" lastClr="FFFFFF"/>
    </a:lt1>
    <a:dk2>
      <a:srgbClr val="283138"/>
    </a:dk2>
    <a:lt2>
      <a:srgbClr val="FF8600"/>
    </a:lt2>
    <a:accent1>
      <a:srgbClr val="838D9B"/>
    </a:accent1>
    <a:accent2>
      <a:srgbClr val="D2610C"/>
    </a:accent2>
    <a:accent3>
      <a:srgbClr val="80716A"/>
    </a:accent3>
    <a:accent4>
      <a:srgbClr val="94147C"/>
    </a:accent4>
    <a:accent5>
      <a:srgbClr val="5D5AD2"/>
    </a:accent5>
    <a:accent6>
      <a:srgbClr val="6F6C7D"/>
    </a:accent6>
    <a:hlink>
      <a:srgbClr val="6187E3"/>
    </a:hlink>
    <a:folHlink>
      <a:srgbClr val="7B8EB8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F35A814A8784D4495CAD37E51E86880" ma:contentTypeVersion="0" ma:contentTypeDescription="Create a new document." ma:contentTypeScope="" ma:versionID="e5e4ae79b642a8f1cf9b71226c7602ba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31d5eec3c12ee2e8127422d567928fa7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EBF3B82E-8B01-4544-AC76-D472591FA199}"/>
</file>

<file path=customXml/itemProps2.xml><?xml version="1.0" encoding="utf-8"?>
<ds:datastoreItem xmlns:ds="http://schemas.openxmlformats.org/officeDocument/2006/customXml" ds:itemID="{9D8DA6FC-7BA8-4C55-9E26-B6EDA5475FB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FD9ED51-87B0-4E34-836D-C7FAC9DF2769}">
  <ds:schemaRefs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5360</TotalTime>
  <Words>1851</Words>
  <Application>Microsoft Office PowerPoint</Application>
  <PresentationFormat>On-screen Show (16:9)</PresentationFormat>
  <Paragraphs>301</Paragraphs>
  <Slides>37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7" baseType="lpstr">
      <vt:lpstr>Arial</vt:lpstr>
      <vt:lpstr>Calibri</vt:lpstr>
      <vt:lpstr>Cambria</vt:lpstr>
      <vt:lpstr>Garamond</vt:lpstr>
      <vt:lpstr>Palatino-Roman</vt:lpstr>
      <vt:lpstr>Rockwell</vt:lpstr>
      <vt:lpstr>Segoe UI Black</vt:lpstr>
      <vt:lpstr>Times New Roman</vt:lpstr>
      <vt:lpstr>Wingdings</vt:lpstr>
      <vt:lpstr>Perspective</vt:lpstr>
      <vt:lpstr>Module 1</vt:lpstr>
      <vt:lpstr>What is an Operating System?</vt:lpstr>
      <vt:lpstr>Introduction to OS</vt:lpstr>
      <vt:lpstr>PowerPoint Presentation</vt:lpstr>
      <vt:lpstr>OS as a base for Application Programs</vt:lpstr>
      <vt:lpstr>Schematic of Operating System Operations</vt:lpstr>
      <vt:lpstr>OS Services</vt:lpstr>
      <vt:lpstr>Different types of OS</vt:lpstr>
      <vt:lpstr>Design Goals</vt:lpstr>
      <vt:lpstr>OS Design Issues</vt:lpstr>
      <vt:lpstr>Operating System Structures</vt:lpstr>
      <vt:lpstr>Simple</vt:lpstr>
      <vt:lpstr>Monolithic</vt:lpstr>
      <vt:lpstr>Layered</vt:lpstr>
      <vt:lpstr>Microkernels:</vt:lpstr>
      <vt:lpstr>PowerPoint Presentation</vt:lpstr>
      <vt:lpstr>Microkernel</vt:lpstr>
      <vt:lpstr> Monolithic vs Microkernel</vt:lpstr>
      <vt:lpstr>PowerPoint Presentation</vt:lpstr>
      <vt:lpstr>Modular</vt:lpstr>
      <vt:lpstr>System Calls</vt:lpstr>
      <vt:lpstr>System Calls - Example</vt:lpstr>
      <vt:lpstr>Example of a Standard API</vt:lpstr>
      <vt:lpstr>API – System Call – OS</vt:lpstr>
      <vt:lpstr>System Call – Types</vt:lpstr>
      <vt:lpstr>System Call – Types (Cont.)</vt:lpstr>
      <vt:lpstr>System Call – Types (Cont.)</vt:lpstr>
      <vt:lpstr>System Call – Types (Cont.)</vt:lpstr>
      <vt:lpstr>Examples of Windows and  Unix System Calls</vt:lpstr>
      <vt:lpstr>Standard C Library Example</vt:lpstr>
      <vt:lpstr>Protection - Modes</vt:lpstr>
      <vt:lpstr>Protection – Modes (Cont.)</vt:lpstr>
      <vt:lpstr>Interrupt</vt:lpstr>
      <vt:lpstr>Interrupt Handling</vt:lpstr>
      <vt:lpstr>A von Neumann Architecture</vt:lpstr>
      <vt:lpstr>References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Rishi</dc:creator>
  <cp:lastModifiedBy>Microsoft account</cp:lastModifiedBy>
  <cp:revision>355</cp:revision>
  <dcterms:created xsi:type="dcterms:W3CDTF">2006-08-16T00:00:00Z</dcterms:created>
  <dcterms:modified xsi:type="dcterms:W3CDTF">2024-07-17T06:26:34Z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0x010100AF35A814A8784D4495CAD37E51E86880</vt:lpwstr>
  </property>
</Properties>
</file>